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345" r:id="rId4"/>
    <p:sldId id="346" r:id="rId5"/>
    <p:sldId id="258" r:id="rId6"/>
    <p:sldId id="324" r:id="rId7"/>
    <p:sldId id="323" r:id="rId8"/>
    <p:sldId id="325" r:id="rId9"/>
    <p:sldId id="326" r:id="rId10"/>
    <p:sldId id="327" r:id="rId11"/>
    <p:sldId id="328" r:id="rId12"/>
    <p:sldId id="341" r:id="rId13"/>
    <p:sldId id="275" r:id="rId14"/>
    <p:sldId id="274" r:id="rId15"/>
    <p:sldId id="259" r:id="rId16"/>
    <p:sldId id="276" r:id="rId17"/>
    <p:sldId id="277" r:id="rId18"/>
    <p:sldId id="329" r:id="rId19"/>
    <p:sldId id="330" r:id="rId20"/>
    <p:sldId id="348" r:id="rId21"/>
    <p:sldId id="349" r:id="rId22"/>
    <p:sldId id="278" r:id="rId23"/>
    <p:sldId id="279" r:id="rId24"/>
    <p:sldId id="288" r:id="rId25"/>
    <p:sldId id="280" r:id="rId26"/>
    <p:sldId id="281" r:id="rId27"/>
    <p:sldId id="282" r:id="rId28"/>
    <p:sldId id="317" r:id="rId29"/>
    <p:sldId id="350" r:id="rId30"/>
    <p:sldId id="283" r:id="rId31"/>
    <p:sldId id="322" r:id="rId32"/>
    <p:sldId id="321" r:id="rId33"/>
    <p:sldId id="287" r:id="rId34"/>
    <p:sldId id="289" r:id="rId35"/>
    <p:sldId id="260" r:id="rId36"/>
    <p:sldId id="331" r:id="rId37"/>
    <p:sldId id="342" r:id="rId38"/>
    <p:sldId id="339" r:id="rId39"/>
    <p:sldId id="295" r:id="rId40"/>
    <p:sldId id="34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46" autoAdjust="0"/>
  </p:normalViewPr>
  <p:slideViewPr>
    <p:cSldViewPr>
      <p:cViewPr>
        <p:scale>
          <a:sx n="80" d="100"/>
          <a:sy n="80" d="100"/>
        </p:scale>
        <p:origin x="-2478"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978D5-705F-4AA2-ADD4-04E1B5B38E9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978D5-705F-4AA2-ADD4-04E1B5B38E9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978D5-705F-4AA2-ADD4-04E1B5B38E9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978D5-705F-4AA2-ADD4-04E1B5B38E9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978D5-705F-4AA2-ADD4-04E1B5B38E9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978D5-705F-4AA2-ADD4-04E1B5B38E9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978D5-705F-4AA2-ADD4-04E1B5B38E9E}"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978D5-705F-4AA2-ADD4-04E1B5B38E9E}"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978D5-705F-4AA2-ADD4-04E1B5B38E9E}"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978D5-705F-4AA2-ADD4-04E1B5B38E9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978D5-705F-4AA2-ADD4-04E1B5B38E9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64BE8-ACA2-4718-A7F0-BAECCD2F20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978D5-705F-4AA2-ADD4-04E1B5B38E9E}" type="datetimeFigureOut">
              <a:rPr lang="en-US" smtClean="0"/>
              <a:pPr/>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4BE8-ACA2-4718-A7F0-BAECCD2F20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package" Target="../embeddings/Microsoft_Office_Word_Document2.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Excel_Worksheet1.xlsx"/><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5791200"/>
            <a:ext cx="4419600" cy="762000"/>
          </a:xfrm>
        </p:spPr>
        <p:txBody>
          <a:bodyPr>
            <a:normAutofit/>
          </a:bodyPr>
          <a:lstStyle/>
          <a:p>
            <a:r>
              <a:rPr lang="en-US" sz="1800" dirty="0" smtClean="0">
                <a:solidFill>
                  <a:schemeClr val="tx1"/>
                </a:solidFill>
                <a:latin typeface="Segoe UI" pitchFamily="34" charset="0"/>
                <a:cs typeface="Segoe UI" pitchFamily="34" charset="0"/>
              </a:rPr>
              <a:t>Udaipur, Rajasthan</a:t>
            </a:r>
          </a:p>
          <a:p>
            <a:r>
              <a:rPr lang="en-US" sz="1400" b="1" dirty="0" smtClean="0">
                <a:solidFill>
                  <a:schemeClr val="tx1"/>
                </a:solidFill>
                <a:latin typeface="Segoe UI" pitchFamily="34" charset="0"/>
                <a:cs typeface="Segoe UI" pitchFamily="34" charset="0"/>
              </a:rPr>
              <a:t>23</a:t>
            </a:r>
            <a:r>
              <a:rPr lang="en-US" sz="1400" b="1" baseline="30000" dirty="0" smtClean="0">
                <a:solidFill>
                  <a:schemeClr val="tx1"/>
                </a:solidFill>
                <a:latin typeface="Segoe UI" pitchFamily="34" charset="0"/>
                <a:cs typeface="Segoe UI" pitchFamily="34" charset="0"/>
              </a:rPr>
              <a:t>rd</a:t>
            </a:r>
            <a:r>
              <a:rPr lang="en-US" sz="1400" b="1" dirty="0" smtClean="0">
                <a:solidFill>
                  <a:schemeClr val="tx1"/>
                </a:solidFill>
                <a:latin typeface="Segoe UI" pitchFamily="34" charset="0"/>
                <a:cs typeface="Segoe UI" pitchFamily="34" charset="0"/>
              </a:rPr>
              <a:t> February, 2017</a:t>
            </a:r>
            <a:endParaRPr lang="en-US" sz="1400" b="1" dirty="0">
              <a:solidFill>
                <a:schemeClr val="tx1"/>
              </a:solidFill>
              <a:latin typeface="Segoe UI" pitchFamily="34" charset="0"/>
              <a:cs typeface="Segoe UI" pitchFamily="34" charset="0"/>
            </a:endParaRPr>
          </a:p>
        </p:txBody>
      </p:sp>
      <p:pic>
        <p:nvPicPr>
          <p:cNvPr id="5" name="Picture 4"/>
          <p:cNvPicPr/>
          <p:nvPr/>
        </p:nvPicPr>
        <p:blipFill>
          <a:blip r:embed="rId2" cstate="print"/>
          <a:srcRect/>
          <a:stretch>
            <a:fillRect/>
          </a:stretch>
        </p:blipFill>
        <p:spPr bwMode="auto">
          <a:xfrm>
            <a:off x="304800" y="3124200"/>
            <a:ext cx="5803016" cy="2614821"/>
          </a:xfrm>
          <a:prstGeom prst="rect">
            <a:avLst/>
          </a:prstGeom>
          <a:noFill/>
          <a:ln w="9525">
            <a:noFill/>
            <a:miter lim="800000"/>
            <a:headEnd/>
            <a:tailEnd/>
          </a:ln>
        </p:spPr>
      </p:pic>
      <p:pic>
        <p:nvPicPr>
          <p:cNvPr id="31745" name="Picture 1" descr="08-govtofrajasthan"/>
          <p:cNvPicPr>
            <a:picLocks noChangeAspect="1" noChangeArrowheads="1"/>
          </p:cNvPicPr>
          <p:nvPr/>
        </p:nvPicPr>
        <p:blipFill>
          <a:blip r:embed="rId3" cstate="print"/>
          <a:srcRect/>
          <a:stretch>
            <a:fillRect/>
          </a:stretch>
        </p:blipFill>
        <p:spPr bwMode="auto">
          <a:xfrm>
            <a:off x="0" y="457200"/>
            <a:ext cx="1752600" cy="1043214"/>
          </a:xfrm>
          <a:prstGeom prst="rect">
            <a:avLst/>
          </a:prstGeom>
          <a:noFill/>
          <a:ln w="9525">
            <a:noFill/>
            <a:miter lim="800000"/>
            <a:headEnd/>
            <a:tailEnd/>
          </a:ln>
        </p:spPr>
      </p:pic>
      <p:sp>
        <p:nvSpPr>
          <p:cNvPr id="7" name="Rectangle 6"/>
          <p:cNvSpPr/>
          <p:nvPr/>
        </p:nvSpPr>
        <p:spPr>
          <a:xfrm>
            <a:off x="5486400" y="5410200"/>
            <a:ext cx="3140988" cy="369332"/>
          </a:xfrm>
          <a:prstGeom prst="rect">
            <a:avLst/>
          </a:prstGeom>
        </p:spPr>
        <p:txBody>
          <a:bodyPr wrap="none">
            <a:spAutoFit/>
          </a:bodyPr>
          <a:lstStyle/>
          <a:p>
            <a:r>
              <a:rPr lang="en-US" b="1" dirty="0" smtClean="0">
                <a:solidFill>
                  <a:schemeClr val="bg1"/>
                </a:solidFill>
              </a:rPr>
              <a:t>UDAI</a:t>
            </a:r>
            <a:r>
              <a:rPr lang="en-US" b="1" dirty="0" smtClean="0"/>
              <a:t>PUR SMART CITY LIMITED</a:t>
            </a:r>
            <a:endParaRPr lang="en-US" dirty="0"/>
          </a:p>
        </p:txBody>
      </p:sp>
      <p:pic>
        <p:nvPicPr>
          <p:cNvPr id="31746" name="Picture 2"/>
          <p:cNvPicPr>
            <a:picLocks noChangeAspect="1" noChangeArrowheads="1"/>
          </p:cNvPicPr>
          <p:nvPr/>
        </p:nvPicPr>
        <p:blipFill>
          <a:blip r:embed="rId4" cstate="print"/>
          <a:srcRect/>
          <a:stretch>
            <a:fillRect/>
          </a:stretch>
        </p:blipFill>
        <p:spPr bwMode="auto">
          <a:xfrm>
            <a:off x="3684027" y="533400"/>
            <a:ext cx="5383773" cy="3609975"/>
          </a:xfrm>
          <a:prstGeom prst="rect">
            <a:avLst/>
          </a:prstGeom>
          <a:noFill/>
          <a:ln w="9525">
            <a:noFill/>
            <a:miter lim="800000"/>
            <a:headEnd/>
            <a:tailEnd/>
          </a:ln>
          <a:effectLst>
            <a:softEdge rad="317500"/>
          </a:effectLst>
        </p:spPr>
      </p:pic>
      <p:sp>
        <p:nvSpPr>
          <p:cNvPr id="2" name="Title 1"/>
          <p:cNvSpPr>
            <a:spLocks noGrp="1"/>
          </p:cNvSpPr>
          <p:nvPr>
            <p:ph type="ctrTitle"/>
          </p:nvPr>
        </p:nvSpPr>
        <p:spPr>
          <a:xfrm>
            <a:off x="609600" y="1981200"/>
            <a:ext cx="7772400" cy="1470025"/>
          </a:xfrm>
        </p:spPr>
        <p:txBody>
          <a:bodyPr>
            <a:normAutofit/>
          </a:bodyPr>
          <a:lstStyle/>
          <a:p>
            <a:r>
              <a:rPr lang="en-US" dirty="0" smtClean="0">
                <a:latin typeface="Segoe UI" pitchFamily="34" charset="0"/>
                <a:cs typeface="Segoe UI" pitchFamily="34" charset="0"/>
              </a:rPr>
              <a:t>REVIEW : Im</a:t>
            </a:r>
            <a:r>
              <a:rPr lang="en-US" dirty="0" smtClean="0">
                <a:solidFill>
                  <a:schemeClr val="bg1"/>
                </a:solidFill>
                <a:latin typeface="Segoe UI" pitchFamily="34" charset="0"/>
                <a:cs typeface="Segoe UI" pitchFamily="34" charset="0"/>
              </a:rPr>
              <a:t>pleme</a:t>
            </a:r>
            <a:r>
              <a:rPr lang="en-US" dirty="0" smtClean="0">
                <a:latin typeface="Segoe UI" pitchFamily="34" charset="0"/>
                <a:cs typeface="Segoe UI" pitchFamily="34" charset="0"/>
              </a:rPr>
              <a:t>ntation of Smart C</a:t>
            </a:r>
            <a:r>
              <a:rPr lang="en-US" dirty="0" smtClean="0">
                <a:solidFill>
                  <a:schemeClr val="bg1"/>
                </a:solidFill>
                <a:latin typeface="Segoe UI" pitchFamily="34" charset="0"/>
                <a:cs typeface="Segoe UI" pitchFamily="34" charset="0"/>
              </a:rPr>
              <a:t>ities</a:t>
            </a:r>
            <a:r>
              <a:rPr lang="en-US" dirty="0" smtClean="0">
                <a:latin typeface="Segoe UI" pitchFamily="34" charset="0"/>
                <a:cs typeface="Segoe UI" pitchFamily="34" charset="0"/>
              </a:rPr>
              <a:t> </a:t>
            </a:r>
            <a:r>
              <a:rPr lang="en-US" dirty="0" smtClean="0">
                <a:solidFill>
                  <a:schemeClr val="bg1"/>
                </a:solidFill>
                <a:latin typeface="Segoe UI" pitchFamily="34" charset="0"/>
                <a:cs typeface="Segoe UI" pitchFamily="34" charset="0"/>
              </a:rPr>
              <a:t>Mission</a:t>
            </a:r>
            <a:endParaRPr lang="en-US" dirty="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1524000"/>
            <a:ext cx="7772400" cy="307777"/>
          </a:xfrm>
          <a:prstGeom prst="rect">
            <a:avLst/>
          </a:prstGeom>
        </p:spPr>
        <p:txBody>
          <a:bodyPr wrap="square">
            <a:spAutoFit/>
          </a:bodyPr>
          <a:lstStyle/>
          <a:p>
            <a:pPr>
              <a:buFont typeface="Arial" pitchFamily="34" charset="0"/>
              <a:buChar char="•"/>
            </a:pPr>
            <a:r>
              <a:rPr lang="en-US" sz="1400" b="1" dirty="0" smtClean="0">
                <a:latin typeface="Segoe UI" pitchFamily="34" charset="0"/>
                <a:cs typeface="Segoe UI" pitchFamily="34" charset="0"/>
              </a:rPr>
              <a:t>Integrated Sewerage Project</a:t>
            </a:r>
            <a:endParaRPr lang="en-US" sz="1400" dirty="0">
              <a:latin typeface="Segoe UI" pitchFamily="34" charset="0"/>
              <a:cs typeface="Segoe UI" pitchFamily="34" charset="0"/>
            </a:endParaRPr>
          </a:p>
        </p:txBody>
      </p:sp>
      <p:sp>
        <p:nvSpPr>
          <p:cNvPr id="11" name="Rectangle 10"/>
          <p:cNvSpPr/>
          <p:nvPr/>
        </p:nvSpPr>
        <p:spPr>
          <a:xfrm>
            <a:off x="228600" y="1905000"/>
            <a:ext cx="8153400" cy="3539430"/>
          </a:xfrm>
          <a:prstGeom prst="rect">
            <a:avLst/>
          </a:prstGeom>
        </p:spPr>
        <p:txBody>
          <a:bodyPr wrap="square">
            <a:spAutoFit/>
          </a:bodyPr>
          <a:lstStyle/>
          <a:p>
            <a:r>
              <a:rPr lang="en-US" sz="1400" dirty="0" smtClean="0">
                <a:latin typeface="Segoe UI" pitchFamily="34" charset="0"/>
                <a:cs typeface="Segoe UI" pitchFamily="34" charset="0"/>
              </a:rPr>
              <a:t>Integrated sewerage detail project report (DPR) of AMRUT phase-II and walled city area of SMART CITY with decentralized STP's work has been prepared by Municipal Corporation and got sanctioned in SLTC meeting dated 25-10-2016 of amount Rs. 304 Crore. USCL is currently getting the same vetted and then issue tender in two lots. </a:t>
            </a:r>
          </a:p>
          <a:p>
            <a:endParaRPr lang="en-US" sz="1400" dirty="0" smtClean="0">
              <a:latin typeface="Segoe UI" pitchFamily="34" charset="0"/>
              <a:cs typeface="Segoe UI" pitchFamily="34" charset="0"/>
            </a:endParaRPr>
          </a:p>
          <a:p>
            <a:r>
              <a:rPr lang="en-US" sz="1400" dirty="0" smtClean="0">
                <a:latin typeface="Segoe UI" pitchFamily="34" charset="0"/>
                <a:cs typeface="Segoe UI" pitchFamily="34" charset="0"/>
              </a:rPr>
              <a:t>In the walled city area, replacement and laying of new sewerage line shall be done by pipe bursting trenchless technology (Rehabilitation of existing sewers by Pipe Bursting / CIPP Technology) as open cut excavation is not feasible in the narrow lanes of the walled city area and will involve road closure for longer durations and inconvenience to the local population. </a:t>
            </a:r>
          </a:p>
          <a:p>
            <a:endParaRPr lang="en-US" sz="1400" dirty="0" smtClean="0">
              <a:latin typeface="Segoe UI" pitchFamily="34" charset="0"/>
              <a:cs typeface="Segoe UI" pitchFamily="34" charset="0"/>
            </a:endParaRPr>
          </a:p>
          <a:p>
            <a:r>
              <a:rPr lang="en-US" sz="1400" dirty="0" smtClean="0">
                <a:latin typeface="Segoe UI" pitchFamily="34" charset="0"/>
                <a:cs typeface="Segoe UI" pitchFamily="34" charset="0"/>
              </a:rPr>
              <a:t>For rehabilitation of old sewerage lines the following steps shall be carried out:</a:t>
            </a:r>
          </a:p>
          <a:p>
            <a:pPr marL="400050" indent="-400050">
              <a:buFont typeface="+mj-lt"/>
              <a:buAutoNum type="romanLcPeriod"/>
            </a:pPr>
            <a:r>
              <a:rPr lang="en-US" sz="1400" dirty="0" smtClean="0">
                <a:latin typeface="Segoe UI" pitchFamily="34" charset="0"/>
                <a:cs typeface="Segoe UI" pitchFamily="34" charset="0"/>
              </a:rPr>
              <a:t>CCTV survey;</a:t>
            </a:r>
          </a:p>
          <a:p>
            <a:pPr marL="400050" indent="-400050">
              <a:buFont typeface="+mj-lt"/>
              <a:buAutoNum type="romanLcPeriod"/>
            </a:pPr>
            <a:r>
              <a:rPr lang="en-US" sz="1400" dirty="0" smtClean="0">
                <a:latin typeface="Segoe UI" pitchFamily="34" charset="0"/>
                <a:cs typeface="Segoe UI" pitchFamily="34" charset="0"/>
              </a:rPr>
              <a:t>Cleaning of the sewers and removing obstructions;</a:t>
            </a:r>
          </a:p>
          <a:p>
            <a:pPr marL="400050" indent="-400050">
              <a:buFont typeface="+mj-lt"/>
              <a:buAutoNum type="romanLcPeriod"/>
            </a:pPr>
            <a:r>
              <a:rPr lang="en-US" sz="1400" dirty="0" smtClean="0">
                <a:latin typeface="Segoe UI" pitchFamily="34" charset="0"/>
                <a:cs typeface="Segoe UI" pitchFamily="34" charset="0"/>
              </a:rPr>
              <a:t>Preparing the inside surface of the sewers for in-situ rehabilitation of the existing sewer;  and</a:t>
            </a:r>
          </a:p>
          <a:p>
            <a:pPr marL="400050" indent="-400050">
              <a:buFont typeface="+mj-lt"/>
              <a:buAutoNum type="romanLcPeriod"/>
            </a:pPr>
            <a:r>
              <a:rPr lang="en-US" sz="1400" dirty="0" smtClean="0">
                <a:latin typeface="Segoe UI" pitchFamily="34" charset="0"/>
                <a:cs typeface="Segoe UI" pitchFamily="34" charset="0"/>
              </a:rPr>
              <a:t>Rehabilitation of the sewers by pipe bursting/ CIPP lining or other techniques available in the market.</a:t>
            </a:r>
          </a:p>
        </p:txBody>
      </p:sp>
      <p:sp>
        <p:nvSpPr>
          <p:cNvPr id="13"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4"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1524000"/>
            <a:ext cx="7772400" cy="307777"/>
          </a:xfrm>
          <a:prstGeom prst="rect">
            <a:avLst/>
          </a:prstGeom>
        </p:spPr>
        <p:txBody>
          <a:bodyPr wrap="square">
            <a:spAutoFit/>
          </a:bodyPr>
          <a:lstStyle/>
          <a:p>
            <a:pPr>
              <a:buFont typeface="Arial" pitchFamily="34" charset="0"/>
              <a:buChar char="•"/>
            </a:pPr>
            <a:r>
              <a:rPr lang="en-US" sz="1400" b="1" dirty="0" smtClean="0">
                <a:latin typeface="Segoe UI" pitchFamily="34" charset="0"/>
                <a:cs typeface="Segoe UI" pitchFamily="34" charset="0"/>
              </a:rPr>
              <a:t>Integrated Sewerage Project</a:t>
            </a:r>
            <a:endParaRPr lang="en-US" sz="1400" dirty="0">
              <a:latin typeface="Segoe UI" pitchFamily="34" charset="0"/>
              <a:cs typeface="Segoe UI" pitchFamily="34" charset="0"/>
            </a:endParaRPr>
          </a:p>
        </p:txBody>
      </p:sp>
      <p:sp>
        <p:nvSpPr>
          <p:cNvPr id="11" name="Rectangle 10"/>
          <p:cNvSpPr/>
          <p:nvPr/>
        </p:nvSpPr>
        <p:spPr>
          <a:xfrm>
            <a:off x="228600" y="1905000"/>
            <a:ext cx="9144000" cy="2462213"/>
          </a:xfrm>
          <a:prstGeom prst="rect">
            <a:avLst/>
          </a:prstGeom>
        </p:spPr>
        <p:txBody>
          <a:bodyPr wrap="square">
            <a:spAutoFit/>
          </a:bodyPr>
          <a:lstStyle/>
          <a:p>
            <a:r>
              <a:rPr lang="en-US" sz="1400" dirty="0" smtClean="0">
                <a:latin typeface="Segoe UI" pitchFamily="34" charset="0"/>
                <a:cs typeface="Segoe UI" pitchFamily="34" charset="0"/>
              </a:rPr>
              <a:t>The major components of Comprehensive project are:</a:t>
            </a:r>
          </a:p>
          <a:p>
            <a:pPr marL="342900" indent="-342900">
              <a:buFont typeface="+mj-lt"/>
              <a:buAutoNum type="arabicPeriod"/>
            </a:pPr>
            <a:r>
              <a:rPr lang="en-US" sz="1400" dirty="0" smtClean="0">
                <a:latin typeface="Segoe UI" pitchFamily="34" charset="0"/>
                <a:cs typeface="Segoe UI" pitchFamily="34" charset="0"/>
              </a:rPr>
              <a:t>Construction of Sewer line 93.01 Km (AMRUT Ph-2nd)+ 45.50 Km Pipe Bursting &amp; 39.0 Km Trenchless Technology (Smart City) </a:t>
            </a:r>
          </a:p>
          <a:p>
            <a:pPr marL="342900" indent="-342900">
              <a:buFont typeface="+mj-lt"/>
              <a:buAutoNum type="arabicPeriod"/>
            </a:pPr>
            <a:r>
              <a:rPr lang="en-US" sz="1400" dirty="0" smtClean="0">
                <a:latin typeface="Segoe UI" pitchFamily="34" charset="0"/>
                <a:cs typeface="Segoe UI" pitchFamily="34" charset="0"/>
              </a:rPr>
              <a:t>Construction of 1925 Nos. of Pre-cast RCC Manholes of various sizes.</a:t>
            </a:r>
          </a:p>
          <a:p>
            <a:pPr marL="342900" indent="-342900">
              <a:buFont typeface="+mj-lt"/>
              <a:buAutoNum type="arabicPeriod"/>
            </a:pPr>
            <a:r>
              <a:rPr lang="en-US" sz="1400" dirty="0" smtClean="0">
                <a:latin typeface="Segoe UI" pitchFamily="34" charset="0"/>
                <a:cs typeface="Segoe UI" pitchFamily="34" charset="0"/>
              </a:rPr>
              <a:t>Providing 25870 Nos. of property connections with sewer lines and providing, laying &amp; jointing of 110 mm PVC-U pipe line for collection of sewage from each house building line to street manhole.</a:t>
            </a:r>
          </a:p>
          <a:p>
            <a:pPr marL="342900" indent="-342900">
              <a:buFont typeface="+mj-lt"/>
              <a:buAutoNum type="arabicPeriod"/>
            </a:pPr>
            <a:r>
              <a:rPr lang="en-US" sz="1400" dirty="0" smtClean="0">
                <a:latin typeface="Segoe UI" pitchFamily="34" charset="0"/>
                <a:cs typeface="Segoe UI" pitchFamily="34" charset="0"/>
              </a:rPr>
              <a:t>Provision of trenchless in congested area and deep sewer areas..</a:t>
            </a:r>
          </a:p>
          <a:p>
            <a:pPr marL="342900" indent="-342900">
              <a:buFont typeface="+mj-lt"/>
              <a:buAutoNum type="arabicPeriod"/>
            </a:pPr>
            <a:r>
              <a:rPr lang="en-US" sz="1400" dirty="0" smtClean="0">
                <a:latin typeface="Segoe UI" pitchFamily="34" charset="0"/>
                <a:cs typeface="Segoe UI" pitchFamily="34" charset="0"/>
              </a:rPr>
              <a:t>Provision for Sewage Treatment Plant based.</a:t>
            </a:r>
          </a:p>
          <a:p>
            <a:pPr marL="342900" indent="-342900">
              <a:buFont typeface="+mj-lt"/>
              <a:buAutoNum type="arabicPeriod"/>
            </a:pPr>
            <a:r>
              <a:rPr lang="en-US" sz="1400" dirty="0" smtClean="0">
                <a:latin typeface="Segoe UI" pitchFamily="34" charset="0"/>
                <a:cs typeface="Segoe UI" pitchFamily="34" charset="0"/>
              </a:rPr>
              <a:t>O&amp;M of 10 Year for Sewerage Network.</a:t>
            </a:r>
          </a:p>
          <a:p>
            <a:pPr marL="342900" indent="-342900">
              <a:buFont typeface="+mj-lt"/>
              <a:buAutoNum type="arabicPeriod"/>
            </a:pPr>
            <a:r>
              <a:rPr lang="en-US" sz="1400" dirty="0" smtClean="0">
                <a:latin typeface="Segoe UI" pitchFamily="34" charset="0"/>
                <a:cs typeface="Segoe UI" pitchFamily="34" charset="0"/>
              </a:rPr>
              <a:t>Construction of 3 nos. of STPs (25, 10 and 5 MLD capacity) on SBR or equivalent or higher technology on Hybrid Annuity Model (HAM) for a period of 15 years.</a:t>
            </a:r>
            <a:endParaRPr lang="en-US" sz="1400" dirty="0">
              <a:latin typeface="Segoe UI" pitchFamily="34" charset="0"/>
              <a:cs typeface="Segoe UI" pitchFamily="34" charset="0"/>
            </a:endParaRPr>
          </a:p>
        </p:txBody>
      </p:sp>
      <p:sp>
        <p:nvSpPr>
          <p:cNvPr id="9"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28600" y="4419600"/>
            <a:ext cx="7772400" cy="1815882"/>
          </a:xfrm>
          <a:prstGeom prst="rect">
            <a:avLst/>
          </a:prstGeom>
        </p:spPr>
        <p:txBody>
          <a:bodyPr wrap="square">
            <a:spAutoFit/>
          </a:bodyPr>
          <a:lstStyle/>
          <a:p>
            <a:pPr>
              <a:defRPr/>
            </a:pPr>
            <a:r>
              <a:rPr lang="en-US" sz="1400" b="1" dirty="0" smtClean="0">
                <a:latin typeface="Segoe UI" pitchFamily="34" charset="0"/>
                <a:cs typeface="Segoe UI" pitchFamily="34" charset="0"/>
              </a:rPr>
              <a:t>IT WILL BE PART OF THE INTEGRATED RFQ DOCUMENT THAT WILL BE FLOATED WITH RESPECT TO WATER SUPPLY, SEWERAGE, ELECTRICAL, UTILITY DUCTING AND ROAD RESTORATION</a:t>
            </a:r>
          </a:p>
          <a:p>
            <a:pPr>
              <a:defRPr/>
            </a:pPr>
            <a:endParaRPr lang="en-US" sz="1400" b="1" dirty="0" smtClean="0">
              <a:latin typeface="Segoe UI" pitchFamily="34" charset="0"/>
              <a:cs typeface="Segoe UI" pitchFamily="34" charset="0"/>
            </a:endParaRPr>
          </a:p>
          <a:p>
            <a:pPr>
              <a:defRPr/>
            </a:pPr>
            <a:r>
              <a:rPr lang="en-US" sz="1400" b="1" dirty="0" smtClean="0">
                <a:latin typeface="Segoe UI" pitchFamily="34" charset="0"/>
                <a:cs typeface="Segoe UI" pitchFamily="34" charset="0"/>
              </a:rPr>
              <a:t>EXPECTED DATE OF RFQ: </a:t>
            </a:r>
            <a:r>
              <a:rPr lang="en-US" sz="1400" dirty="0" smtClean="0">
                <a:latin typeface="Segoe UI" pitchFamily="34" charset="0"/>
                <a:cs typeface="Segoe UI" pitchFamily="34" charset="0"/>
              </a:rPr>
              <a:t>FEBRUARY, 2017</a:t>
            </a:r>
          </a:p>
          <a:p>
            <a:pPr>
              <a:defRPr/>
            </a:pPr>
            <a:endParaRPr lang="en-US" sz="1400" b="1" dirty="0" smtClean="0">
              <a:latin typeface="Segoe UI" pitchFamily="34" charset="0"/>
              <a:cs typeface="Segoe UI" pitchFamily="34" charset="0"/>
            </a:endParaRPr>
          </a:p>
          <a:p>
            <a:pPr>
              <a:defRPr/>
            </a:pPr>
            <a:r>
              <a:rPr lang="en-US" sz="1400" b="1" u="sng" dirty="0" smtClean="0">
                <a:latin typeface="Segoe UI" pitchFamily="34" charset="0"/>
                <a:cs typeface="Segoe UI" pitchFamily="34" charset="0"/>
              </a:rPr>
              <a:t>The tender for the work under points no 1 and 7 has already been floated and works under point 7 is being retendered.</a:t>
            </a:r>
          </a:p>
        </p:txBody>
      </p:sp>
      <p:pic>
        <p:nvPicPr>
          <p:cNvPr id="13"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 y="1371600"/>
          <a:ext cx="8839199" cy="6126480"/>
        </p:xfrm>
        <a:graphic>
          <a:graphicData uri="http://schemas.openxmlformats.org/drawingml/2006/table">
            <a:tbl>
              <a:tblPr firstRow="1" bandRow="1">
                <a:tableStyleId>{073A0DAA-6AF3-43AB-8588-CEC1D06C72B9}</a:tableStyleId>
              </a:tblPr>
              <a:tblGrid>
                <a:gridCol w="691763"/>
                <a:gridCol w="1518037"/>
                <a:gridCol w="2283460"/>
                <a:gridCol w="4345939"/>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5</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SOLID WASTE MANAGEMENT</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Assessment and Remediation of Solid Waste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Work underway related to the preparation of RFP for Recovery of Land at </a:t>
                      </a:r>
                      <a:r>
                        <a:rPr lang="en-US" sz="1400" dirty="0" err="1" smtClean="0">
                          <a:latin typeface="Segoe UI" pitchFamily="34" charset="0"/>
                          <a:cs typeface="Segoe UI" pitchFamily="34" charset="0"/>
                        </a:rPr>
                        <a:t>Tithardi</a:t>
                      </a:r>
                      <a:r>
                        <a:rPr lang="en-US" sz="1400" dirty="0" smtClean="0">
                          <a:latin typeface="Segoe UI" pitchFamily="34" charset="0"/>
                          <a:cs typeface="Segoe UI" pitchFamily="34" charset="0"/>
                        </a:rPr>
                        <a:t> Dumping Ground by adopting suitable technology for existing garbage dump</a:t>
                      </a:r>
                    </a:p>
                    <a:p>
                      <a:r>
                        <a:rPr lang="en-US" sz="1400" baseline="0" dirty="0" smtClean="0">
                          <a:latin typeface="Segoe UI" pitchFamily="34" charset="0"/>
                          <a:cs typeface="Segoe UI" pitchFamily="34" charset="0"/>
                        </a:rPr>
                        <a:t>First Draft of the Technical Specifications completed by the PMC</a:t>
                      </a:r>
                    </a:p>
                    <a:p>
                      <a:pPr>
                        <a:buFont typeface="Arial" pitchFamily="34" charset="0"/>
                        <a:buChar char="•"/>
                      </a:pPr>
                      <a:r>
                        <a:rPr lang="en-US" sz="1400" baseline="0" dirty="0" smtClean="0">
                          <a:latin typeface="Segoe UI" pitchFamily="34" charset="0"/>
                          <a:cs typeface="Segoe UI" pitchFamily="34" charset="0"/>
                        </a:rPr>
                        <a:t>EXPECTED DATE OF ISSUE OF RFP: MARCH, 2017</a:t>
                      </a:r>
                    </a:p>
                  </a:txBody>
                  <a:tcPr/>
                </a:tc>
              </a:tr>
              <a:tr h="370840">
                <a:tc>
                  <a:txBody>
                    <a:bodyPr/>
                    <a:lstStyle/>
                    <a:p>
                      <a:r>
                        <a:rPr lang="en-US" sz="1400" dirty="0" smtClean="0">
                          <a:latin typeface="Segoe UI" pitchFamily="34" charset="0"/>
                          <a:cs typeface="Segoe UI" pitchFamily="34" charset="0"/>
                        </a:rPr>
                        <a:t>6</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SMART SOLUTIONS - Smart Utilities &amp; ICT Applications</a:t>
                      </a:r>
                    </a:p>
                    <a:p>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Laying fiber network throughout the city</a:t>
                      </a:r>
                    </a:p>
                    <a:p>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Work completed related to the </a:t>
                      </a:r>
                      <a:r>
                        <a:rPr lang="en-US" sz="1400" dirty="0" smtClean="0">
                          <a:solidFill>
                            <a:schemeClr val="tx1"/>
                          </a:solidFill>
                          <a:latin typeface="Segoe UI" pitchFamily="34" charset="0"/>
                          <a:cs typeface="Segoe UI" pitchFamily="34" charset="0"/>
                        </a:rPr>
                        <a:t>preparation of RFP for laying of Optical fiber </a:t>
                      </a:r>
                      <a:r>
                        <a:rPr lang="en-US" sz="1400" dirty="0" smtClean="0">
                          <a:latin typeface="Segoe UI" pitchFamily="34" charset="0"/>
                          <a:cs typeface="Segoe UI" pitchFamily="34" charset="0"/>
                        </a:rPr>
                        <a:t>network</a:t>
                      </a:r>
                      <a:r>
                        <a:rPr lang="en-US" sz="1400" baseline="0" dirty="0" smtClean="0">
                          <a:latin typeface="Segoe UI" pitchFamily="34" charset="0"/>
                          <a:cs typeface="Segoe UI" pitchFamily="34" charset="0"/>
                        </a:rPr>
                        <a:t> both within the walled city and Pan City</a:t>
                      </a:r>
                    </a:p>
                    <a:p>
                      <a:pPr>
                        <a:buFont typeface="Arial" pitchFamily="34" charset="0"/>
                        <a:buChar char="•"/>
                      </a:pPr>
                      <a:r>
                        <a:rPr lang="en-US" sz="1400" baseline="0" dirty="0" smtClean="0">
                          <a:latin typeface="Segoe UI" pitchFamily="34" charset="0"/>
                          <a:cs typeface="Segoe UI" pitchFamily="34" charset="0"/>
                        </a:rPr>
                        <a:t>Mapping of Govt. Buildings and Parking lots in the AutoCAD Map completed for Walled Area and Pan City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IT WILL BE PART OF THE SMART SOLUTIONS – ICT TENDER</a:t>
                      </a:r>
                      <a:endParaRPr lang="en-US" sz="1400" dirty="0" smtClean="0">
                        <a:latin typeface="Segoe UI" pitchFamily="34" charset="0"/>
                        <a:cs typeface="Segoe UI" pitchFamily="34" charset="0"/>
                      </a:endParaRPr>
                    </a:p>
                    <a:p>
                      <a:pPr>
                        <a:buFont typeface="Arial" pitchFamily="34" charset="0"/>
                        <a:buChar char="•"/>
                      </a:pPr>
                      <a:r>
                        <a:rPr lang="en-US" sz="1400" baseline="0" dirty="0" smtClean="0">
                          <a:latin typeface="Segoe UI" pitchFamily="34" charset="0"/>
                          <a:cs typeface="Segoe UI" pitchFamily="34" charset="0"/>
                        </a:rPr>
                        <a:t>EXPECTED DATE OF ISSUE OF RFP: FEBRUARY, 2017</a:t>
                      </a:r>
                    </a:p>
                    <a:p>
                      <a:pPr>
                        <a:buFont typeface="Arial" pitchFamily="34" charset="0"/>
                        <a:buNone/>
                      </a:pPr>
                      <a:endParaRPr lang="en-US" sz="1400" baseline="0" dirty="0" smtClean="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7</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SOLID WASTE MANAGEMENT</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Preparation and implementation of DPRs for niche waste management </a:t>
                      </a:r>
                      <a:r>
                        <a:rPr lang="en-US" sz="1400" dirty="0" err="1" smtClean="0">
                          <a:latin typeface="Segoe UI" pitchFamily="34" charset="0"/>
                          <a:cs typeface="Segoe UI" pitchFamily="34" charset="0"/>
                        </a:rPr>
                        <a:t>eg</a:t>
                      </a:r>
                      <a:r>
                        <a:rPr lang="en-US" sz="1400" dirty="0" smtClean="0">
                          <a:latin typeface="Segoe UI" pitchFamily="34" charset="0"/>
                          <a:cs typeface="Segoe UI" pitchFamily="34" charset="0"/>
                        </a:rPr>
                        <a:t>. Plastic waste, e-waste, C&amp;D, sludge etc along with identification of appropriate sites. </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First draft of Technical Specifications for Niche</a:t>
                      </a:r>
                      <a:r>
                        <a:rPr lang="en-US" sz="1400" baseline="0" dirty="0" smtClean="0">
                          <a:latin typeface="Segoe UI" pitchFamily="34" charset="0"/>
                          <a:cs typeface="Segoe UI" pitchFamily="34" charset="0"/>
                        </a:rPr>
                        <a:t> (Plastic) Waste Management completed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Work underway for the financial feasibility of the Project</a:t>
                      </a:r>
                    </a:p>
                  </a:txBody>
                  <a:tcPr/>
                </a:tc>
              </a:tr>
            </a:tbl>
          </a:graphicData>
        </a:graphic>
      </p:graphicFrame>
      <p:sp>
        <p:nvSpPr>
          <p:cNvPr id="7" name="Title 1"/>
          <p:cNvSpPr txBox="1">
            <a:spLocks/>
          </p:cNvSpPr>
          <p:nvPr/>
        </p:nvSpPr>
        <p:spPr>
          <a:xfrm>
            <a:off x="762000" y="914401"/>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14401"/>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Projects – Core Infrastructure (Details)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15202" y="1905000"/>
            <a:ext cx="8952598" cy="236220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Projects – Core Infrastructure (Details)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53084" y="1905000"/>
            <a:ext cx="9090916" cy="348615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0668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Visible, </a:t>
            </a:r>
            <a:r>
              <a:rPr kumimoji="0" lang="en-US" b="1" i="0" u="none" strike="noStrike" kern="1200" cap="none" spc="0" normalizeH="0" baseline="0" noProof="0" dirty="0" smtClean="0">
                <a:ln>
                  <a:noFill/>
                </a:ln>
                <a:effectLst/>
                <a:uLnTx/>
                <a:uFillTx/>
                <a:latin typeface="Segoe UI" pitchFamily="34" charset="0"/>
                <a:ea typeface="+mj-ea"/>
                <a:cs typeface="Segoe UI" pitchFamily="34" charset="0"/>
              </a:rPr>
              <a:t>Feel,</a:t>
            </a:r>
            <a:r>
              <a:rPr kumimoji="0" lang="en-US" b="1" i="0" u="none" strike="noStrike" kern="1200" cap="none" spc="0" normalizeH="0" noProof="0" dirty="0" smtClean="0">
                <a:ln>
                  <a:noFill/>
                </a:ln>
                <a:effectLst/>
                <a:uLnTx/>
                <a:uFillTx/>
                <a:latin typeface="Segoe UI" pitchFamily="34" charset="0"/>
                <a:ea typeface="+mj-ea"/>
                <a:cs typeface="Segoe UI" pitchFamily="34" charset="0"/>
              </a:rPr>
              <a:t> Experience Projects</a:t>
            </a:r>
            <a:endParaRPr kumimoji="0" lang="en-US" b="0" i="0" u="none" strike="noStrike" kern="1200" cap="none" spc="0" normalizeH="0" baseline="0" noProof="0" dirty="0" smtClean="0">
              <a:ln>
                <a:noFill/>
              </a:ln>
              <a:effectLst/>
              <a:uLnTx/>
              <a:uFillTx/>
              <a:latin typeface="Segoe UI" pitchFamily="34" charset="0"/>
              <a:ea typeface="+mj-ea"/>
              <a:cs typeface="Segoe UI" pitchFamily="34" charset="0"/>
            </a:endParaRPr>
          </a:p>
        </p:txBody>
      </p:sp>
      <p:graphicFrame>
        <p:nvGraphicFramePr>
          <p:cNvPr id="8" name="Table 7"/>
          <p:cNvGraphicFramePr>
            <a:graphicFrameLocks noGrp="1"/>
          </p:cNvGraphicFramePr>
          <p:nvPr/>
        </p:nvGraphicFramePr>
        <p:xfrm>
          <a:off x="76200" y="1524000"/>
          <a:ext cx="8915400" cy="5394960"/>
        </p:xfrm>
        <a:graphic>
          <a:graphicData uri="http://schemas.openxmlformats.org/drawingml/2006/table">
            <a:tbl>
              <a:tblPr firstRow="1" bandRow="1">
                <a:tableStyleId>{073A0DAA-6AF3-43AB-8588-CEC1D06C72B9}</a:tableStyleId>
              </a:tblPr>
              <a:tblGrid>
                <a:gridCol w="1063304"/>
                <a:gridCol w="1799439"/>
                <a:gridCol w="1554060"/>
                <a:gridCol w="1785215"/>
                <a:gridCol w="2713382"/>
              </a:tblGrid>
              <a:tr h="533399">
                <a:tc>
                  <a:txBody>
                    <a:bodyPr/>
                    <a:lstStyle/>
                    <a:p>
                      <a:r>
                        <a:rPr lang="en-US" sz="1400" dirty="0" smtClean="0"/>
                        <a:t>City Name</a:t>
                      </a:r>
                      <a:endParaRPr lang="en-US" sz="1400" dirty="0">
                        <a:latin typeface="Segoe UI" pitchFamily="34" charset="0"/>
                        <a:cs typeface="Segoe UI" pitchFamily="34" charset="0"/>
                      </a:endParaRPr>
                    </a:p>
                  </a:txBody>
                  <a:tcPr/>
                </a:tc>
                <a:tc>
                  <a:txBody>
                    <a:bodyPr/>
                    <a:lstStyle/>
                    <a:p>
                      <a:r>
                        <a:rPr lang="en-US" sz="1400" dirty="0" smtClean="0"/>
                        <a:t>Smart Roads in Areas (ABD) – Nos.</a:t>
                      </a:r>
                      <a:endParaRPr lang="en-US" sz="1400" dirty="0">
                        <a:latin typeface="Segoe UI" pitchFamily="34" charset="0"/>
                        <a:cs typeface="Segoe UI" pitchFamily="34" charset="0"/>
                      </a:endParaRPr>
                    </a:p>
                  </a:txBody>
                  <a:tcPr/>
                </a:tc>
                <a:tc>
                  <a:txBody>
                    <a:bodyPr/>
                    <a:lstStyle/>
                    <a:p>
                      <a:r>
                        <a:rPr lang="en-US" sz="1400" dirty="0" smtClean="0"/>
                        <a:t>Implementation</a:t>
                      </a:r>
                      <a:r>
                        <a:rPr lang="en-US" sz="1400" baseline="0" dirty="0" smtClean="0"/>
                        <a:t> Status</a:t>
                      </a:r>
                      <a:endParaRPr lang="en-US" sz="1400" dirty="0">
                        <a:latin typeface="Segoe UI" pitchFamily="34" charset="0"/>
                        <a:cs typeface="Segoe UI" pitchFamily="34" charset="0"/>
                      </a:endParaRPr>
                    </a:p>
                  </a:txBody>
                  <a:tcPr/>
                </a:tc>
                <a:tc>
                  <a:txBody>
                    <a:bodyPr/>
                    <a:lstStyle/>
                    <a:p>
                      <a:r>
                        <a:rPr lang="en-US" sz="1400" dirty="0" smtClean="0"/>
                        <a:t>Smart</a:t>
                      </a:r>
                      <a:r>
                        <a:rPr lang="en-US" sz="1400" baseline="0" dirty="0" smtClean="0"/>
                        <a:t> Integrated Command &amp; Control Centre</a:t>
                      </a:r>
                      <a:endParaRPr lang="en-US" sz="1400" dirty="0">
                        <a:latin typeface="Segoe UI" pitchFamily="34" charset="0"/>
                        <a:cs typeface="Segoe UI" pitchFamily="34" charset="0"/>
                      </a:endParaRPr>
                    </a:p>
                  </a:txBody>
                  <a:tcPr/>
                </a:tc>
                <a:tc>
                  <a:txBody>
                    <a:bodyPr/>
                    <a:lstStyle/>
                    <a:p>
                      <a:r>
                        <a:rPr lang="en-US" sz="1400" dirty="0" smtClean="0"/>
                        <a:t>Implementation Status</a:t>
                      </a:r>
                      <a:endParaRPr lang="en-US" sz="1400" dirty="0">
                        <a:latin typeface="Segoe UI" pitchFamily="34" charset="0"/>
                        <a:cs typeface="Segoe UI" pitchFamily="34" charset="0"/>
                      </a:endParaRPr>
                    </a:p>
                  </a:txBody>
                  <a:tcPr/>
                </a:tc>
              </a:tr>
              <a:tr h="513471">
                <a:tc>
                  <a:txBody>
                    <a:bodyPr/>
                    <a:lstStyle/>
                    <a:p>
                      <a:r>
                        <a:rPr lang="en-US" sz="1200" dirty="0" smtClean="0">
                          <a:latin typeface="Segoe UI" pitchFamily="34" charset="0"/>
                          <a:cs typeface="Segoe UI" pitchFamily="34" charset="0"/>
                        </a:rPr>
                        <a:t>Udaipur</a:t>
                      </a:r>
                      <a:endParaRPr lang="en-US" sz="1200" dirty="0">
                        <a:latin typeface="Segoe UI" pitchFamily="34" charset="0"/>
                        <a:cs typeface="Segoe UI" pitchFamily="34" charset="0"/>
                      </a:endParaRPr>
                    </a:p>
                  </a:txBody>
                  <a:tcPr/>
                </a:tc>
                <a:tc>
                  <a:txBody>
                    <a:bodyPr/>
                    <a:lstStyle/>
                    <a:p>
                      <a:r>
                        <a:rPr lang="en-US" sz="1200" dirty="0" err="1" smtClean="0">
                          <a:latin typeface="Segoe UI" pitchFamily="34" charset="0"/>
                          <a:cs typeface="Segoe UI" pitchFamily="34" charset="0"/>
                        </a:rPr>
                        <a:t>Tender</a:t>
                      </a:r>
                      <a:r>
                        <a:rPr lang="en-US" sz="1200" baseline="0" dirty="0" err="1" smtClean="0">
                          <a:latin typeface="Segoe UI" pitchFamily="34" charset="0"/>
                          <a:cs typeface="Segoe UI" pitchFamily="34" charset="0"/>
                        </a:rPr>
                        <a:t>SURE</a:t>
                      </a:r>
                      <a:r>
                        <a:rPr lang="en-US" sz="1200" baseline="0" dirty="0" smtClean="0">
                          <a:latin typeface="Segoe UI" pitchFamily="34" charset="0"/>
                          <a:cs typeface="Segoe UI" pitchFamily="34" charset="0"/>
                        </a:rPr>
                        <a:t> not feasible as road width in the walled city area is too narrow</a:t>
                      </a:r>
                    </a:p>
                    <a:p>
                      <a:r>
                        <a:rPr lang="en-US" sz="1200" baseline="0" dirty="0" smtClean="0">
                          <a:latin typeface="Segoe UI" pitchFamily="34" charset="0"/>
                          <a:cs typeface="Segoe UI" pitchFamily="34" charset="0"/>
                        </a:rPr>
                        <a:t>For the rest of the Smart Solution Implementations will be done. </a:t>
                      </a:r>
                    </a:p>
                    <a:p>
                      <a:r>
                        <a:rPr lang="en-US" sz="1200" baseline="0" dirty="0" smtClean="0">
                          <a:latin typeface="Segoe UI" pitchFamily="34" charset="0"/>
                          <a:cs typeface="Segoe UI" pitchFamily="34" charset="0"/>
                        </a:rPr>
                        <a:t>The relevant DPRs are in process</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NA</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The construction of the Command</a:t>
                      </a:r>
                      <a:r>
                        <a:rPr lang="en-US" sz="1200" baseline="0" dirty="0" smtClean="0">
                          <a:latin typeface="Segoe UI" pitchFamily="34" charset="0"/>
                          <a:cs typeface="Segoe UI" pitchFamily="34" charset="0"/>
                        </a:rPr>
                        <a:t> </a:t>
                      </a:r>
                      <a:r>
                        <a:rPr lang="en-US" sz="1200" dirty="0" smtClean="0">
                          <a:latin typeface="Segoe UI" pitchFamily="34" charset="0"/>
                          <a:cs typeface="Segoe UI" pitchFamily="34" charset="0"/>
                        </a:rPr>
                        <a:t>and Control</a:t>
                      </a:r>
                      <a:r>
                        <a:rPr lang="en-US" sz="1200" baseline="0" dirty="0" smtClean="0">
                          <a:latin typeface="Segoe UI" pitchFamily="34" charset="0"/>
                          <a:cs typeface="Segoe UI" pitchFamily="34" charset="0"/>
                        </a:rPr>
                        <a:t> Centre is in progress. </a:t>
                      </a:r>
                    </a:p>
                    <a:p>
                      <a:r>
                        <a:rPr lang="en-US" sz="1200" baseline="0" dirty="0" smtClean="0">
                          <a:latin typeface="Segoe UI" pitchFamily="34" charset="0"/>
                          <a:cs typeface="Segoe UI" pitchFamily="34" charset="0"/>
                        </a:rPr>
                        <a:t>3 modules are in progress</a:t>
                      </a:r>
                    </a:p>
                    <a:p>
                      <a:endParaRPr lang="en-US" sz="1200" baseline="0" dirty="0" smtClean="0">
                        <a:latin typeface="Segoe UI" pitchFamily="34" charset="0"/>
                        <a:cs typeface="Segoe UI" pitchFamily="34" charset="0"/>
                      </a:endParaRPr>
                    </a:p>
                    <a:p>
                      <a:pPr>
                        <a:buFont typeface="Arial" pitchFamily="34" charset="0"/>
                        <a:buChar char="•"/>
                      </a:pPr>
                      <a:r>
                        <a:rPr lang="en-US" sz="1200" baseline="0" dirty="0" smtClean="0">
                          <a:latin typeface="Segoe UI" pitchFamily="34" charset="0"/>
                          <a:cs typeface="Segoe UI" pitchFamily="34" charset="0"/>
                        </a:rPr>
                        <a:t>Surveillance</a:t>
                      </a:r>
                    </a:p>
                    <a:p>
                      <a:pPr>
                        <a:buFont typeface="Arial" pitchFamily="34" charset="0"/>
                        <a:buChar char="•"/>
                      </a:pPr>
                      <a:r>
                        <a:rPr lang="en-US" sz="1200" baseline="0" dirty="0" smtClean="0">
                          <a:latin typeface="Segoe UI" pitchFamily="34" charset="0"/>
                          <a:cs typeface="Segoe UI" pitchFamily="34" charset="0"/>
                        </a:rPr>
                        <a:t>Analytics &amp; Forensics</a:t>
                      </a:r>
                    </a:p>
                    <a:p>
                      <a:pPr>
                        <a:buFont typeface="Arial" pitchFamily="34" charset="0"/>
                        <a:buChar char="•"/>
                      </a:pPr>
                      <a:r>
                        <a:rPr lang="en-US" sz="1200" baseline="0" dirty="0" smtClean="0">
                          <a:latin typeface="Segoe UI" pitchFamily="34" charset="0"/>
                          <a:cs typeface="Segoe UI" pitchFamily="34" charset="0"/>
                        </a:rPr>
                        <a:t>Helpline</a:t>
                      </a:r>
                    </a:p>
                    <a:p>
                      <a:pPr>
                        <a:buFont typeface="Arial" pitchFamily="34" charset="0"/>
                        <a:buChar char="•"/>
                      </a:pPr>
                      <a:endParaRPr lang="en-US" sz="1200" baseline="0" dirty="0" smtClean="0">
                        <a:latin typeface="Segoe UI" pitchFamily="34" charset="0"/>
                        <a:cs typeface="Segoe UI" pitchFamily="34" charset="0"/>
                      </a:endParaRPr>
                    </a:p>
                    <a:p>
                      <a:pPr>
                        <a:buFont typeface="Arial" pitchFamily="34" charset="0"/>
                        <a:buNone/>
                      </a:pPr>
                      <a:r>
                        <a:rPr lang="en-US" sz="1200" u="sng" baseline="0" dirty="0" smtClean="0">
                          <a:latin typeface="Segoe UI" pitchFamily="34" charset="0"/>
                          <a:cs typeface="Segoe UI" pitchFamily="34" charset="0"/>
                        </a:rPr>
                        <a:t>A tentative layout plan of the Command and Control Centre has been prepared</a:t>
                      </a:r>
                    </a:p>
                    <a:p>
                      <a:pPr>
                        <a:buFont typeface="Arial" pitchFamily="34" charset="0"/>
                        <a:buNone/>
                      </a:pPr>
                      <a:endParaRPr lang="en-US" sz="1200" u="sng" baseline="0" dirty="0" smtClean="0">
                        <a:latin typeface="Segoe UI" pitchFamily="34" charset="0"/>
                        <a:cs typeface="Segoe UI" pitchFamily="34" charset="0"/>
                      </a:endParaRPr>
                    </a:p>
                    <a:p>
                      <a:pPr>
                        <a:buFont typeface="Arial" pitchFamily="34" charset="0"/>
                        <a:buNone/>
                      </a:pPr>
                      <a:r>
                        <a:rPr lang="en-US" sz="1200" u="sng" baseline="0" dirty="0" smtClean="0">
                          <a:latin typeface="Segoe UI" pitchFamily="34" charset="0"/>
                          <a:cs typeface="Segoe UI" pitchFamily="34" charset="0"/>
                        </a:rPr>
                        <a:t>RFP HAS ALREADY BEEN PREPARED</a:t>
                      </a:r>
                    </a:p>
                    <a:p>
                      <a:pPr>
                        <a:buFont typeface="Arial" pitchFamily="34" charset="0"/>
                        <a:buNone/>
                      </a:pPr>
                      <a:endParaRPr lang="en-US" sz="1200" u="sng" baseline="0" dirty="0" smtClean="0">
                        <a:latin typeface="Segoe UI" pitchFamily="34" charset="0"/>
                        <a:cs typeface="Segoe UI" pitchFamily="34" charset="0"/>
                      </a:endParaRPr>
                    </a:p>
                    <a:p>
                      <a:pPr>
                        <a:buFont typeface="Arial" pitchFamily="34" charset="0"/>
                        <a:buNone/>
                      </a:pPr>
                      <a:r>
                        <a:rPr lang="en-US" sz="1200" u="sng" baseline="0" dirty="0" smtClean="0">
                          <a:latin typeface="Segoe UI" pitchFamily="34" charset="0"/>
                          <a:cs typeface="Segoe UI" pitchFamily="34" charset="0"/>
                        </a:rPr>
                        <a:t>EXPECTED DATE OF RFP: FEBRUARY, 2017</a:t>
                      </a:r>
                      <a:endParaRPr lang="en-US" sz="1200" u="sng"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The construction of the Command</a:t>
                      </a:r>
                      <a:r>
                        <a:rPr lang="en-US" sz="1200" baseline="0" dirty="0" smtClean="0">
                          <a:latin typeface="Segoe UI" pitchFamily="34" charset="0"/>
                          <a:cs typeface="Segoe UI" pitchFamily="34" charset="0"/>
                        </a:rPr>
                        <a:t> </a:t>
                      </a:r>
                      <a:r>
                        <a:rPr lang="en-US" sz="1200" dirty="0" smtClean="0">
                          <a:latin typeface="Segoe UI" pitchFamily="34" charset="0"/>
                          <a:cs typeface="Segoe UI" pitchFamily="34" charset="0"/>
                        </a:rPr>
                        <a:t>and Control</a:t>
                      </a:r>
                      <a:r>
                        <a:rPr lang="en-US" sz="1200" baseline="0" dirty="0" smtClean="0">
                          <a:latin typeface="Segoe UI" pitchFamily="34" charset="0"/>
                          <a:cs typeface="Segoe UI" pitchFamily="34" charset="0"/>
                        </a:rPr>
                        <a:t> Centre is in progress. </a:t>
                      </a:r>
                    </a:p>
                    <a:p>
                      <a:r>
                        <a:rPr lang="en-US" sz="1200" baseline="0" dirty="0" smtClean="0">
                          <a:latin typeface="Segoe UI" pitchFamily="34" charset="0"/>
                          <a:cs typeface="Segoe UI" pitchFamily="34" charset="0"/>
                        </a:rPr>
                        <a:t>3 modules are in progress</a:t>
                      </a:r>
                    </a:p>
                    <a:p>
                      <a:endParaRPr lang="en-US" sz="1200" baseline="0" dirty="0" smtClean="0">
                        <a:latin typeface="Segoe UI" pitchFamily="34" charset="0"/>
                        <a:cs typeface="Segoe UI" pitchFamily="34" charset="0"/>
                      </a:endParaRPr>
                    </a:p>
                    <a:p>
                      <a:pPr>
                        <a:buFont typeface="Arial" pitchFamily="34" charset="0"/>
                        <a:buChar char="•"/>
                      </a:pPr>
                      <a:r>
                        <a:rPr lang="en-US" sz="1200" baseline="0" dirty="0" smtClean="0">
                          <a:latin typeface="Segoe UI" pitchFamily="34" charset="0"/>
                          <a:cs typeface="Segoe UI" pitchFamily="34" charset="0"/>
                        </a:rPr>
                        <a:t>Surveillance</a:t>
                      </a:r>
                    </a:p>
                    <a:p>
                      <a:pPr>
                        <a:buFont typeface="Arial" pitchFamily="34" charset="0"/>
                        <a:buChar char="•"/>
                      </a:pPr>
                      <a:r>
                        <a:rPr lang="en-US" sz="1200" baseline="0" dirty="0" smtClean="0">
                          <a:latin typeface="Segoe UI" pitchFamily="34" charset="0"/>
                          <a:cs typeface="Segoe UI" pitchFamily="34" charset="0"/>
                        </a:rPr>
                        <a:t>Analytics &amp; Forensics</a:t>
                      </a:r>
                    </a:p>
                    <a:p>
                      <a:pPr>
                        <a:buFont typeface="Arial" pitchFamily="34" charset="0"/>
                        <a:buChar char="•"/>
                      </a:pPr>
                      <a:r>
                        <a:rPr lang="en-US" sz="1200" baseline="0" dirty="0" smtClean="0">
                          <a:latin typeface="Segoe UI" pitchFamily="34" charset="0"/>
                          <a:cs typeface="Segoe UI" pitchFamily="34" charset="0"/>
                        </a:rPr>
                        <a:t>Helpline</a:t>
                      </a:r>
                      <a:endParaRPr lang="en-US" sz="1200" baseline="0" dirty="0">
                        <a:latin typeface="Segoe UI" pitchFamily="34" charset="0"/>
                        <a:cs typeface="Segoe UI" pitchFamily="34" charset="0"/>
                      </a:endParaRPr>
                    </a:p>
                    <a:p>
                      <a:pPr>
                        <a:buFont typeface="Arial" pitchFamily="34" charset="0"/>
                        <a:buChar char="•"/>
                      </a:pPr>
                      <a:endParaRPr lang="en-US" sz="1200" baseline="0" dirty="0">
                        <a:latin typeface="Segoe UI" pitchFamily="34" charset="0"/>
                        <a:cs typeface="Segoe UI" pitchFamily="34" charset="0"/>
                      </a:endParaRPr>
                    </a:p>
                    <a:p>
                      <a:pPr>
                        <a:buFont typeface="Arial" pitchFamily="34" charset="0"/>
                        <a:buChar char="•"/>
                      </a:pPr>
                      <a:r>
                        <a:rPr lang="en-US" sz="1200" baseline="0" dirty="0" smtClean="0">
                          <a:solidFill>
                            <a:schemeClr val="tx1"/>
                          </a:solidFill>
                          <a:latin typeface="Segoe UI" pitchFamily="34" charset="0"/>
                          <a:cs typeface="Segoe UI" pitchFamily="34" charset="0"/>
                        </a:rPr>
                        <a:t>A working prototype of the Command </a:t>
                      </a:r>
                      <a:r>
                        <a:rPr lang="en-US" sz="1200" baseline="0" dirty="0" smtClean="0">
                          <a:latin typeface="Segoe UI" pitchFamily="34" charset="0"/>
                          <a:cs typeface="Segoe UI" pitchFamily="34" charset="0"/>
                        </a:rPr>
                        <a:t>and Control Center is nearing completion with the following details</a:t>
                      </a:r>
                    </a:p>
                    <a:p>
                      <a:pPr lvl="1">
                        <a:buFont typeface="Wingdings" pitchFamily="2" charset="2"/>
                        <a:buChar char="Ø"/>
                      </a:pPr>
                      <a:r>
                        <a:rPr lang="en-US" sz="1200" baseline="0" dirty="0" smtClean="0">
                          <a:latin typeface="Segoe UI" pitchFamily="34" charset="0"/>
                          <a:cs typeface="Segoe UI" pitchFamily="34" charset="0"/>
                        </a:rPr>
                        <a:t>Air Quality Monitoring System</a:t>
                      </a:r>
                    </a:p>
                    <a:p>
                      <a:pPr lvl="1">
                        <a:buFont typeface="Wingdings" pitchFamily="2" charset="2"/>
                        <a:buChar char="Ø"/>
                      </a:pPr>
                      <a:r>
                        <a:rPr lang="en-US" sz="1200" baseline="0" dirty="0" smtClean="0">
                          <a:latin typeface="Segoe UI" pitchFamily="34" charset="0"/>
                          <a:cs typeface="Segoe UI" pitchFamily="34" charset="0"/>
                        </a:rPr>
                        <a:t>Camera feed from Tourist places</a:t>
                      </a:r>
                    </a:p>
                    <a:p>
                      <a:pPr lvl="1">
                        <a:buFont typeface="Wingdings" pitchFamily="2" charset="2"/>
                        <a:buChar char="Ø"/>
                      </a:pPr>
                      <a:r>
                        <a:rPr lang="en-US" sz="1200" baseline="0" dirty="0" smtClean="0">
                          <a:latin typeface="Segoe UI" pitchFamily="34" charset="0"/>
                          <a:cs typeface="Segoe UI" pitchFamily="34" charset="0"/>
                        </a:rPr>
                        <a:t>Mapping of Community Toilets in the map of Udaipur</a:t>
                      </a:r>
                    </a:p>
                    <a:p>
                      <a:pPr lvl="1">
                        <a:buFont typeface="Wingdings" pitchFamily="2" charset="2"/>
                        <a:buChar char="Ø"/>
                      </a:pPr>
                      <a:r>
                        <a:rPr lang="en-US" sz="1200" baseline="0" dirty="0" smtClean="0">
                          <a:latin typeface="Segoe UI" pitchFamily="34" charset="0"/>
                          <a:cs typeface="Segoe UI" pitchFamily="34" charset="0"/>
                        </a:rPr>
                        <a:t>Community Hall Online Booking Status</a:t>
                      </a:r>
                    </a:p>
                    <a:p>
                      <a:pPr lvl="1">
                        <a:buFont typeface="Wingdings" pitchFamily="2" charset="2"/>
                        <a:buChar char="Ø"/>
                      </a:pPr>
                      <a:r>
                        <a:rPr lang="en-US" sz="1200" baseline="0" dirty="0" smtClean="0">
                          <a:latin typeface="Segoe UI" pitchFamily="34" charset="0"/>
                          <a:cs typeface="Segoe UI" pitchFamily="34" charset="0"/>
                        </a:rPr>
                        <a:t>City Bus Service Application</a:t>
                      </a:r>
                    </a:p>
                    <a:p>
                      <a:pPr lvl="1">
                        <a:buFont typeface="Wingdings" pitchFamily="2" charset="2"/>
                        <a:buChar char="Ø"/>
                      </a:pPr>
                      <a:r>
                        <a:rPr lang="en-US" sz="1200" baseline="0" dirty="0" smtClean="0">
                          <a:latin typeface="Segoe UI" pitchFamily="34" charset="0"/>
                          <a:cs typeface="Segoe UI" pitchFamily="34" charset="0"/>
                        </a:rPr>
                        <a:t>Solid Waste Vehicle GPS Tracking System</a:t>
                      </a:r>
                    </a:p>
                    <a:p>
                      <a:pPr lvl="1">
                        <a:buFont typeface="Wingdings" pitchFamily="2" charset="2"/>
                        <a:buChar char="Ø"/>
                      </a:pPr>
                      <a:r>
                        <a:rPr lang="en-US" sz="1200" baseline="0" dirty="0" smtClean="0">
                          <a:latin typeface="Segoe UI" pitchFamily="34" charset="0"/>
                          <a:cs typeface="Segoe UI" pitchFamily="34" charset="0"/>
                        </a:rPr>
                        <a:t>LED Lighting Application</a:t>
                      </a:r>
                      <a:endParaRPr lang="en-US" sz="1200" dirty="0" smtClean="0">
                        <a:latin typeface="Segoe UI" pitchFamily="34" charset="0"/>
                        <a:cs typeface="Segoe UI" pitchFamily="34" charset="0"/>
                      </a:endParaRPr>
                    </a:p>
                    <a:p>
                      <a:pPr>
                        <a:buFont typeface="Arial" pitchFamily="34" charset="0"/>
                        <a:buNone/>
                      </a:pPr>
                      <a:endParaRPr lang="en-US" sz="1200" baseline="0" dirty="0" smtClean="0">
                        <a:latin typeface="Segoe UI" pitchFamily="34" charset="0"/>
                        <a:cs typeface="Segoe UI" pitchFamily="34" charset="0"/>
                      </a:endParaRPr>
                    </a:p>
                  </a:txBody>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“Smart” Solutions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8" name="Table 7"/>
          <p:cNvGraphicFramePr>
            <a:graphicFrameLocks noGrp="1"/>
          </p:cNvGraphicFramePr>
          <p:nvPr/>
        </p:nvGraphicFramePr>
        <p:xfrm>
          <a:off x="228600" y="2057401"/>
          <a:ext cx="8305800" cy="3089030"/>
        </p:xfrm>
        <a:graphic>
          <a:graphicData uri="http://schemas.openxmlformats.org/drawingml/2006/table">
            <a:tbl>
              <a:tblPr firstRow="1" bandRow="1">
                <a:tableStyleId>{073A0DAA-6AF3-43AB-8588-CEC1D06C72B9}</a:tableStyleId>
              </a:tblPr>
              <a:tblGrid>
                <a:gridCol w="1384300"/>
                <a:gridCol w="1384300"/>
                <a:gridCol w="1384300"/>
                <a:gridCol w="1384300"/>
                <a:gridCol w="1549400"/>
                <a:gridCol w="1219200"/>
              </a:tblGrid>
              <a:tr h="838199">
                <a:tc>
                  <a:txBody>
                    <a:bodyPr/>
                    <a:lstStyle/>
                    <a:p>
                      <a:r>
                        <a:rPr lang="en-US" sz="1400" dirty="0" smtClean="0"/>
                        <a:t>City Name</a:t>
                      </a:r>
                      <a:endParaRPr lang="en-US" sz="1400" dirty="0">
                        <a:latin typeface="Segoe UI" pitchFamily="34" charset="0"/>
                        <a:cs typeface="Segoe UI" pitchFamily="34" charset="0"/>
                      </a:endParaRPr>
                    </a:p>
                  </a:txBody>
                  <a:tcPr/>
                </a:tc>
                <a:tc>
                  <a:txBody>
                    <a:bodyPr/>
                    <a:lstStyle/>
                    <a:p>
                      <a:r>
                        <a:rPr lang="en-US" sz="1400" dirty="0" smtClean="0"/>
                        <a:t>Proposed Projects (No.)</a:t>
                      </a:r>
                      <a:endParaRPr lang="en-US" sz="1400" dirty="0">
                        <a:latin typeface="Segoe UI" pitchFamily="34" charset="0"/>
                        <a:cs typeface="Segoe UI" pitchFamily="34" charset="0"/>
                      </a:endParaRPr>
                    </a:p>
                  </a:txBody>
                  <a:tcPr/>
                </a:tc>
                <a:tc>
                  <a:txBody>
                    <a:bodyPr/>
                    <a:lstStyle/>
                    <a:p>
                      <a:r>
                        <a:rPr lang="en-US" sz="1400" dirty="0" smtClean="0"/>
                        <a:t>RfP under Preparation</a:t>
                      </a:r>
                      <a:endParaRPr lang="en-US" sz="1400" dirty="0">
                        <a:latin typeface="Segoe UI" pitchFamily="34" charset="0"/>
                        <a:cs typeface="Segoe UI" pitchFamily="34" charset="0"/>
                      </a:endParaRPr>
                    </a:p>
                  </a:txBody>
                  <a:tcPr/>
                </a:tc>
                <a:tc>
                  <a:txBody>
                    <a:bodyPr/>
                    <a:lstStyle/>
                    <a:p>
                      <a:r>
                        <a:rPr lang="en-US" sz="1400" dirty="0" smtClean="0">
                          <a:latin typeface="+mn-lt"/>
                          <a:cs typeface="Segoe UI" pitchFamily="34" charset="0"/>
                        </a:rPr>
                        <a:t>Work Started (</a:t>
                      </a:r>
                      <a:r>
                        <a:rPr lang="en-US" sz="1400" dirty="0" err="1" smtClean="0">
                          <a:latin typeface="+mn-lt"/>
                          <a:cs typeface="Segoe UI" pitchFamily="34" charset="0"/>
                        </a:rPr>
                        <a:t>Nos</a:t>
                      </a:r>
                      <a:r>
                        <a:rPr lang="en-US" sz="1400" dirty="0" smtClean="0">
                          <a:latin typeface="+mn-lt"/>
                          <a:cs typeface="Segoe UI" pitchFamily="34" charset="0"/>
                        </a:rPr>
                        <a:t>)</a:t>
                      </a:r>
                      <a:endParaRPr lang="en-US" sz="1400" dirty="0">
                        <a:latin typeface="+mn-lt"/>
                        <a:cs typeface="Segoe UI" pitchFamily="34" charset="0"/>
                      </a:endParaRPr>
                    </a:p>
                  </a:txBody>
                  <a:tcPr/>
                </a:tc>
                <a:tc>
                  <a:txBody>
                    <a:bodyPr/>
                    <a:lstStyle/>
                    <a:p>
                      <a:r>
                        <a:rPr lang="en-US" sz="1400" dirty="0" smtClean="0">
                          <a:solidFill>
                            <a:schemeClr val="bg1"/>
                          </a:solidFill>
                        </a:rPr>
                        <a:t>Discuss – Plan of Action for </a:t>
                      </a:r>
                      <a:r>
                        <a:rPr lang="en-US" sz="1400" dirty="0" err="1" smtClean="0">
                          <a:solidFill>
                            <a:schemeClr val="bg1"/>
                          </a:solidFill>
                        </a:rPr>
                        <a:t>RfPs</a:t>
                      </a:r>
                      <a:r>
                        <a:rPr lang="en-US" sz="1400" dirty="0" smtClean="0">
                          <a:solidFill>
                            <a:schemeClr val="bg1"/>
                          </a:solidFill>
                        </a:rPr>
                        <a:t> under Preparation</a:t>
                      </a:r>
                      <a:endParaRPr lang="en-US" sz="1400" dirty="0">
                        <a:solidFill>
                          <a:schemeClr val="bg1"/>
                        </a:solidFill>
                        <a:latin typeface="Segoe UI" pitchFamily="34" charset="0"/>
                        <a:cs typeface="Segoe UI" pitchFamily="34" charset="0"/>
                      </a:endParaRPr>
                    </a:p>
                  </a:txBody>
                  <a:tcPr/>
                </a:tc>
                <a:tc>
                  <a:txBody>
                    <a:bodyPr/>
                    <a:lstStyle/>
                    <a:p>
                      <a:r>
                        <a:rPr lang="en-US" sz="1400" dirty="0" smtClean="0">
                          <a:solidFill>
                            <a:schemeClr val="bg1"/>
                          </a:solidFill>
                        </a:rPr>
                        <a:t>Physical</a:t>
                      </a:r>
                      <a:r>
                        <a:rPr lang="en-US" sz="1400" baseline="0" dirty="0" smtClean="0">
                          <a:solidFill>
                            <a:schemeClr val="bg1"/>
                          </a:solidFill>
                        </a:rPr>
                        <a:t> Progress (% completed)</a:t>
                      </a:r>
                      <a:endParaRPr lang="en-US" sz="1400" dirty="0">
                        <a:solidFill>
                          <a:schemeClr val="bg1"/>
                        </a:solidFill>
                        <a:latin typeface="Segoe UI" pitchFamily="34" charset="0"/>
                        <a:cs typeface="Segoe UI" pitchFamily="34" charset="0"/>
                      </a:endParaRPr>
                    </a:p>
                  </a:txBody>
                  <a:tcPr/>
                </a:tc>
              </a:tr>
              <a:tr h="513471">
                <a:tc>
                  <a:txBody>
                    <a:bodyPr/>
                    <a:lstStyle/>
                    <a:p>
                      <a:r>
                        <a:rPr lang="en-US" sz="1200" dirty="0" smtClean="0">
                          <a:latin typeface="Segoe UI" pitchFamily="34" charset="0"/>
                          <a:cs typeface="Segoe UI" pitchFamily="34" charset="0"/>
                        </a:rPr>
                        <a:t>Udaipur</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9</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7</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The Study,</a:t>
                      </a:r>
                      <a:r>
                        <a:rPr lang="en-US" sz="1200" baseline="0" dirty="0" smtClean="0">
                          <a:latin typeface="Segoe UI" pitchFamily="34" charset="0"/>
                          <a:cs typeface="Segoe UI" pitchFamily="34" charset="0"/>
                        </a:rPr>
                        <a:t> Analysis and the feasibility options are being discussed with the stakeholders along with demo and presentations from the interested parties</a:t>
                      </a:r>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r>
              <a:tr h="513471">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“Smart” Solutions (Details of the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Rectangle 10"/>
          <p:cNvSpPr/>
          <p:nvPr/>
        </p:nvSpPr>
        <p:spPr>
          <a:xfrm>
            <a:off x="457200" y="5029200"/>
            <a:ext cx="6858000" cy="400110"/>
          </a:xfrm>
          <a:prstGeom prst="rect">
            <a:avLst/>
          </a:prstGeom>
        </p:spPr>
        <p:txBody>
          <a:bodyPr wrap="square">
            <a:spAutoFit/>
          </a:bodyPr>
          <a:lstStyle/>
          <a:p>
            <a:r>
              <a:rPr lang="en-US" sz="1000" b="1" dirty="0" smtClean="0">
                <a:latin typeface="Segoe UI" pitchFamily="34" charset="0"/>
                <a:cs typeface="Segoe UI" pitchFamily="34" charset="0"/>
              </a:rPr>
              <a:t>N.B. </a:t>
            </a:r>
            <a:r>
              <a:rPr lang="en-US" sz="1000" dirty="0" smtClean="0">
                <a:latin typeface="Segoe UI" pitchFamily="34" charset="0"/>
                <a:cs typeface="Segoe UI" pitchFamily="34" charset="0"/>
              </a:rPr>
              <a:t>The Cost is based on the pro rated Budgeted Cost available against the individual modules from the TOR. This has been done because of the absence of individual Budgeted Cost of line items</a:t>
            </a:r>
            <a:endParaRPr lang="en-US" sz="1000" dirty="0">
              <a:latin typeface="Segoe UI" pitchFamily="34" charset="0"/>
              <a:cs typeface="Segoe UI" pitchFamily="34" charset="0"/>
            </a:endParaRPr>
          </a:p>
        </p:txBody>
      </p:sp>
      <p:sp>
        <p:nvSpPr>
          <p:cNvPr id="9" name="Rectangle 8"/>
          <p:cNvSpPr/>
          <p:nvPr/>
        </p:nvSpPr>
        <p:spPr>
          <a:xfrm>
            <a:off x="457200" y="4343399"/>
            <a:ext cx="3810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4343400"/>
            <a:ext cx="1295400" cy="246221"/>
          </a:xfrm>
          <a:prstGeom prst="rect">
            <a:avLst/>
          </a:prstGeom>
        </p:spPr>
        <p:txBody>
          <a:bodyPr wrap="square">
            <a:spAutoFit/>
          </a:bodyPr>
          <a:lstStyle/>
          <a:p>
            <a:r>
              <a:rPr lang="en-US" sz="1000" dirty="0" smtClean="0">
                <a:latin typeface="Segoe UI" pitchFamily="34" charset="0"/>
                <a:cs typeface="Segoe UI" pitchFamily="34" charset="0"/>
              </a:rPr>
              <a:t>RfP under Process</a:t>
            </a:r>
            <a:endParaRPr lang="en-US" sz="1000" dirty="0">
              <a:latin typeface="Segoe UI" pitchFamily="34" charset="0"/>
              <a:cs typeface="Segoe UI" pitchFamily="34" charset="0"/>
            </a:endParaRPr>
          </a:p>
        </p:txBody>
      </p:sp>
      <p:sp>
        <p:nvSpPr>
          <p:cNvPr id="12" name="Title 1"/>
          <p:cNvSpPr txBox="1">
            <a:spLocks/>
          </p:cNvSpPr>
          <p:nvPr/>
        </p:nvSpPr>
        <p:spPr>
          <a:xfrm>
            <a:off x="304800" y="5791201"/>
            <a:ext cx="60198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For Details on Progress made: </a:t>
            </a:r>
            <a:r>
              <a:rPr kumimoji="0" lang="en-US" sz="1200"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Refer Slides 18-21</a:t>
            </a:r>
            <a:endParaRPr kumimoji="0" lang="en-US" sz="120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5"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 y="1981200"/>
            <a:ext cx="8824024" cy="1905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9" name="Table 8"/>
          <p:cNvGraphicFramePr>
            <a:graphicFrameLocks noGrp="1"/>
          </p:cNvGraphicFramePr>
          <p:nvPr/>
        </p:nvGraphicFramePr>
        <p:xfrm>
          <a:off x="228600" y="1600200"/>
          <a:ext cx="8763000" cy="3266440"/>
        </p:xfrm>
        <a:graphic>
          <a:graphicData uri="http://schemas.openxmlformats.org/drawingml/2006/table">
            <a:tbl>
              <a:tblPr firstRow="1" bandRow="1">
                <a:tableStyleId>{073A0DAA-6AF3-43AB-8588-CEC1D06C72B9}</a:tableStyleId>
              </a:tblPr>
              <a:tblGrid>
                <a:gridCol w="838200"/>
                <a:gridCol w="1676400"/>
                <a:gridCol w="1983222"/>
                <a:gridCol w="4265178"/>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1</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URBAN</a:t>
                      </a:r>
                      <a:r>
                        <a:rPr lang="en-US" sz="1400" baseline="0" dirty="0" smtClean="0">
                          <a:latin typeface="Segoe UI" pitchFamily="34" charset="0"/>
                          <a:cs typeface="Segoe UI" pitchFamily="34" charset="0"/>
                        </a:rPr>
                        <a:t> MOBILITY</a:t>
                      </a:r>
                      <a:endParaRPr lang="en-US" sz="1400" dirty="0" smtClean="0">
                        <a:latin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Traffic Management System</a:t>
                      </a:r>
                      <a:endParaRPr lang="en-US" sz="1400" dirty="0">
                        <a:latin typeface="Segoe UI" pitchFamily="34" charset="0"/>
                        <a:cs typeface="Segoe UI" pitchFamily="34" charset="0"/>
                      </a:endParaRPr>
                    </a:p>
                  </a:txBody>
                  <a:tcPr/>
                </a:tc>
                <a:tc>
                  <a:txBody>
                    <a:bodyPr/>
                    <a:lstStyle/>
                    <a:p>
                      <a:pPr>
                        <a:buFont typeface="Arial" pitchFamily="34" charset="0"/>
                        <a:buNone/>
                      </a:pPr>
                      <a:r>
                        <a:rPr lang="en-US" sz="1400" dirty="0" smtClean="0">
                          <a:latin typeface="Segoe UI" pitchFamily="34" charset="0"/>
                          <a:cs typeface="Segoe UI" pitchFamily="34" charset="0"/>
                        </a:rPr>
                        <a:t>EOI issued for Traffic Booth under NMT on 24-08-2016 &amp; received on 09-09-2016.  POC issued to bidder for 9 months by Municipal Corporation with the consent of RTO &amp; Traffic police.</a:t>
                      </a:r>
                    </a:p>
                  </a:txBody>
                  <a:tcPr/>
                </a:tc>
              </a:tr>
              <a:tr h="370840">
                <a:tc>
                  <a:txBody>
                    <a:bodyPr/>
                    <a:lstStyle/>
                    <a:p>
                      <a:r>
                        <a:rPr lang="en-US" sz="1400" dirty="0" smtClean="0">
                          <a:latin typeface="Segoe UI" pitchFamily="34" charset="0"/>
                          <a:cs typeface="Segoe UI" pitchFamily="34" charset="0"/>
                        </a:rPr>
                        <a:t>2</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SMART SOLUTIONS - Smart Utilities &amp; ICT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Segoe UI" pitchFamily="34" charset="0"/>
                          <a:cs typeface="Segoe UI" pitchFamily="34" charset="0"/>
                        </a:rPr>
                        <a:t>Smart Parking Management </a:t>
                      </a:r>
                      <a:r>
                        <a:rPr lang="en-US" sz="1400" dirty="0" smtClean="0">
                          <a:latin typeface="Segoe UI" pitchFamily="34" charset="0"/>
                          <a:cs typeface="Segoe UI" pitchFamily="34" charset="0"/>
                        </a:rPr>
                        <a:t>System with parking sensors</a:t>
                      </a:r>
                    </a:p>
                    <a:p>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Work completed related to the preparation of RFP for Smart Parking</a:t>
                      </a:r>
                      <a:r>
                        <a:rPr lang="en-US" sz="1400" baseline="0" dirty="0" smtClean="0">
                          <a:latin typeface="Segoe UI" pitchFamily="34" charset="0"/>
                          <a:cs typeface="Segoe UI" pitchFamily="34" charset="0"/>
                        </a:rPr>
                        <a:t> Sensors in the 10 designated Parking locations across the City</a:t>
                      </a:r>
                    </a:p>
                    <a:p>
                      <a:pPr>
                        <a:buFont typeface="Arial" pitchFamily="34" charset="0"/>
                        <a:buChar char="•"/>
                      </a:pPr>
                      <a:r>
                        <a:rPr lang="en-US" sz="1400" baseline="0" dirty="0" smtClean="0">
                          <a:latin typeface="Segoe UI" pitchFamily="34" charset="0"/>
                          <a:cs typeface="Segoe UI" pitchFamily="34" charset="0"/>
                        </a:rPr>
                        <a:t>Technical Specifications have already been prepared by the PMC</a:t>
                      </a:r>
                    </a:p>
                    <a:p>
                      <a:pPr>
                        <a:buFont typeface="Arial" pitchFamily="34" charset="0"/>
                        <a:buChar char="•"/>
                      </a:pPr>
                      <a:r>
                        <a:rPr lang="en-US" sz="1400" baseline="0" dirty="0" smtClean="0">
                          <a:latin typeface="Segoe UI" pitchFamily="34" charset="0"/>
                          <a:cs typeface="Segoe UI" pitchFamily="34" charset="0"/>
                        </a:rPr>
                        <a:t>EXPECTED DATE OF ISSUE OF RFP: </a:t>
                      </a:r>
                      <a:r>
                        <a:rPr lang="en-US" sz="1200" baseline="0" dirty="0" smtClean="0">
                          <a:latin typeface="Segoe UI" pitchFamily="34" charset="0"/>
                          <a:cs typeface="Segoe UI" pitchFamily="34" charset="0"/>
                        </a:rPr>
                        <a:t>IT WILL BE PART OF THE TENDER DOCUMENT THAT WILL BE FLOATED WITH RESPECT TO SMART SOLUTIONS – ICT </a:t>
                      </a:r>
                      <a:r>
                        <a:rPr lang="en-US" sz="1200" baseline="0" dirty="0" smtClean="0">
                          <a:latin typeface="Segoe UI" pitchFamily="34" charset="0"/>
                          <a:cs typeface="Segoe UI" pitchFamily="34" charset="0"/>
                          <a:sym typeface="Wingdings" pitchFamily="2" charset="2"/>
                        </a:rPr>
                        <a:t> FEBRUARY, 2017</a:t>
                      </a:r>
                      <a:endParaRPr lang="en-US" sz="1200" baseline="0" dirty="0" smtClean="0">
                        <a:latin typeface="Segoe UI" pitchFamily="34" charset="0"/>
                        <a:cs typeface="Segoe UI" pitchFamily="34" charset="0"/>
                      </a:endParaRPr>
                    </a:p>
                    <a:p>
                      <a:pPr>
                        <a:buFont typeface="Arial" pitchFamily="34" charset="0"/>
                        <a:buNone/>
                      </a:pPr>
                      <a:endParaRPr lang="en-US" sz="1400" dirty="0" smtClean="0">
                        <a:latin typeface="Segoe UI" pitchFamily="34" charset="0"/>
                        <a:cs typeface="Segoe UI" pitchFamily="34" charset="0"/>
                      </a:endParaRPr>
                    </a:p>
                  </a:txBody>
                  <a:tcPr/>
                </a:tc>
              </a:tr>
            </a:tbl>
          </a:graphicData>
        </a:graphic>
      </p:graphicFrame>
      <p:sp>
        <p:nvSpPr>
          <p:cNvPr id="7"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304799" y="1447800"/>
          <a:ext cx="8610601" cy="4358640"/>
        </p:xfrm>
        <a:graphic>
          <a:graphicData uri="http://schemas.openxmlformats.org/drawingml/2006/table">
            <a:tbl>
              <a:tblPr firstRow="1" bandRow="1">
                <a:tableStyleId>{073A0DAA-6AF3-43AB-8588-CEC1D06C72B9}</a:tableStyleId>
              </a:tblPr>
              <a:tblGrid>
                <a:gridCol w="902063"/>
                <a:gridCol w="1383938"/>
                <a:gridCol w="2743200"/>
                <a:gridCol w="358140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3</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URBAN MOBILITY</a:t>
                      </a:r>
                      <a:endParaRPr lang="en-US" sz="1400" dirty="0">
                        <a:latin typeface="Segoe UI" pitchFamily="34" charset="0"/>
                        <a:cs typeface="Segoe UI" pitchFamily="34" charset="0"/>
                      </a:endParaRPr>
                    </a:p>
                  </a:txBody>
                  <a:tcPr/>
                </a:tc>
                <a:tc>
                  <a:txBody>
                    <a:bodyPr/>
                    <a:lstStyle/>
                    <a:p>
                      <a:r>
                        <a:rPr lang="en-US" sz="1400" dirty="0" smtClean="0">
                          <a:solidFill>
                            <a:schemeClr val="tx1"/>
                          </a:solidFill>
                          <a:latin typeface="Segoe UI" pitchFamily="34" charset="0"/>
                          <a:cs typeface="Segoe UI" pitchFamily="34" charset="0"/>
                        </a:rPr>
                        <a:t>Development of bus stands and smart bus shelters </a:t>
                      </a:r>
                      <a:endParaRPr lang="en-US" sz="1400" dirty="0">
                        <a:solidFill>
                          <a:schemeClr val="tx1"/>
                        </a:solidFill>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Proposal for Bus Q Shelters has been prepared. RFP has</a:t>
                      </a:r>
                      <a:r>
                        <a:rPr lang="en-US" sz="1400" baseline="0" dirty="0" smtClean="0">
                          <a:latin typeface="Segoe UI" pitchFamily="34" charset="0"/>
                          <a:cs typeface="Segoe UI" pitchFamily="34" charset="0"/>
                        </a:rPr>
                        <a:t> been completed.</a:t>
                      </a:r>
                      <a:endParaRPr lang="en-US" sz="1400" dirty="0" smtClean="0">
                        <a:latin typeface="Segoe UI" pitchFamily="34" charset="0"/>
                        <a:cs typeface="Segoe UI" pitchFamily="34" charset="0"/>
                      </a:endParaRPr>
                    </a:p>
                    <a:p>
                      <a:pPr>
                        <a:buFont typeface="Arial" pitchFamily="34" charset="0"/>
                        <a:buChar char="•"/>
                      </a:pPr>
                      <a:r>
                        <a:rPr lang="en-US" sz="1400" baseline="0" dirty="0" smtClean="0">
                          <a:latin typeface="Segoe UI" pitchFamily="34" charset="0"/>
                          <a:cs typeface="Segoe UI" pitchFamily="34" charset="0"/>
                        </a:rPr>
                        <a:t>EXPECTED DATE OF ISSUE OF RFP: FEBRUARY, 2017</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4</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URBAN MOBILITY</a:t>
                      </a:r>
                    </a:p>
                    <a:p>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GPS enablement of buses as per UBS II, which would be integrated with Command &amp; Control Centre and real time information dissemination to passengers through Passenger Information System</a:t>
                      </a:r>
                      <a:endParaRPr lang="en-US" sz="1400" dirty="0">
                        <a:latin typeface="Segoe UI" pitchFamily="34" charset="0"/>
                        <a:cs typeface="Segoe UI" pitchFamily="34" charset="0"/>
                      </a:endParaRPr>
                    </a:p>
                  </a:txBody>
                  <a:tcPr/>
                </a:tc>
                <a:tc>
                  <a:txBody>
                    <a:bodyPr/>
                    <a:lstStyle/>
                    <a:p>
                      <a:r>
                        <a:rPr lang="en-US" sz="1400" dirty="0" smtClean="0">
                          <a:solidFill>
                            <a:schemeClr val="tx1"/>
                          </a:solidFill>
                          <a:latin typeface="Segoe UI" pitchFamily="34" charset="0"/>
                          <a:cs typeface="Segoe UI" pitchFamily="34" charset="0"/>
                        </a:rPr>
                        <a:t>GOR is giving 35 buses </a:t>
                      </a:r>
                      <a:r>
                        <a:rPr lang="en-US" sz="1400" dirty="0" smtClean="0">
                          <a:latin typeface="Segoe UI" pitchFamily="34" charset="0"/>
                          <a:cs typeface="Segoe UI" pitchFamily="34" charset="0"/>
                        </a:rPr>
                        <a:t>to Udaipur town under AMRUT mission. Buses will be run by Udaipur City Transport Limited. UIT has  finalized the land for bus depot and O&amp;M expenditure will be borne by UIT and Nigam equally. </a:t>
                      </a:r>
                      <a:r>
                        <a:rPr lang="en-US" sz="1400" baseline="0" dirty="0" smtClean="0">
                          <a:latin typeface="Segoe UI" pitchFamily="34" charset="0"/>
                          <a:cs typeface="Segoe UI" pitchFamily="34" charset="0"/>
                        </a:rPr>
                        <a:t>Draft Tender document already prepared by MCU</a:t>
                      </a:r>
                    </a:p>
                  </a:txBody>
                  <a:tcPr/>
                </a:tc>
              </a:tr>
              <a:tr h="370840">
                <a:tc>
                  <a:txBody>
                    <a:bodyPr/>
                    <a:lstStyle/>
                    <a:p>
                      <a:r>
                        <a:rPr lang="en-US" sz="1400" dirty="0" smtClean="0">
                          <a:latin typeface="Segoe UI" pitchFamily="34" charset="0"/>
                          <a:cs typeface="Segoe UI" pitchFamily="34" charset="0"/>
                        </a:rPr>
                        <a:t>5</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URBAN MOBILITY</a:t>
                      </a:r>
                    </a:p>
                    <a:p>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Segoe UI" pitchFamily="34" charset="0"/>
                          <a:cs typeface="Segoe UI" pitchFamily="34" charset="0"/>
                        </a:rPr>
                        <a:t>Implementation of</a:t>
                      </a:r>
                      <a:r>
                        <a:rPr lang="en-US" sz="1400" baseline="0" dirty="0" smtClean="0">
                          <a:solidFill>
                            <a:schemeClr val="tx1"/>
                          </a:solidFill>
                          <a:latin typeface="Segoe UI" pitchFamily="34" charset="0"/>
                          <a:cs typeface="Segoe UI" pitchFamily="34" charset="0"/>
                        </a:rPr>
                        <a:t> Smart Car Parking Management System</a:t>
                      </a:r>
                      <a:endParaRPr lang="en-US" sz="1400" dirty="0" smtClean="0">
                        <a:latin typeface="Segoe UI" pitchFamily="34" charset="0"/>
                        <a:cs typeface="Segoe UI" pitchFamily="34" charset="0"/>
                      </a:endParaRPr>
                    </a:p>
                    <a:p>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Work underway related to the preparation of RFP for Smart Parking</a:t>
                      </a:r>
                      <a:r>
                        <a:rPr lang="en-US" sz="1400" baseline="0" dirty="0" smtClean="0">
                          <a:latin typeface="Segoe UI" pitchFamily="34" charset="0"/>
                          <a:cs typeface="Segoe UI" pitchFamily="34" charset="0"/>
                        </a:rPr>
                        <a:t> at </a:t>
                      </a:r>
                      <a:r>
                        <a:rPr lang="en-US" sz="1400" baseline="0" dirty="0" err="1" smtClean="0">
                          <a:latin typeface="Segoe UI" pitchFamily="34" charset="0"/>
                          <a:cs typeface="Segoe UI" pitchFamily="34" charset="0"/>
                        </a:rPr>
                        <a:t>Gulab</a:t>
                      </a:r>
                      <a:r>
                        <a:rPr lang="en-US" sz="1400" baseline="0" dirty="0" smtClean="0">
                          <a:latin typeface="Segoe UI" pitchFamily="34" charset="0"/>
                          <a:cs typeface="Segoe UI" pitchFamily="34" charset="0"/>
                        </a:rPr>
                        <a:t> </a:t>
                      </a:r>
                      <a:r>
                        <a:rPr lang="en-US" sz="1400" baseline="0" dirty="0" err="1" smtClean="0">
                          <a:latin typeface="Segoe UI" pitchFamily="34" charset="0"/>
                          <a:cs typeface="Segoe UI" pitchFamily="34" charset="0"/>
                        </a:rPr>
                        <a:t>Bagh</a:t>
                      </a:r>
                      <a:endParaRPr lang="en-US" sz="1400" baseline="0" dirty="0" smtClean="0">
                        <a:latin typeface="Segoe UI" pitchFamily="34" charset="0"/>
                        <a:cs typeface="Segoe UI" pitchFamily="34" charset="0"/>
                      </a:endParaRPr>
                    </a:p>
                    <a:p>
                      <a:pPr>
                        <a:buFont typeface="Arial" pitchFamily="34" charset="0"/>
                        <a:buChar char="•"/>
                      </a:pPr>
                      <a:r>
                        <a:rPr lang="en-US" sz="1400" b="0" baseline="0" dirty="0" smtClean="0">
                          <a:latin typeface="Segoe UI" pitchFamily="34" charset="0"/>
                          <a:cs typeface="Segoe UI" pitchFamily="34" charset="0"/>
                        </a:rPr>
                        <a:t>Work related to Structural Design and Architectural Design is in progress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Segoe UI" pitchFamily="34" charset="0"/>
                          <a:cs typeface="Segoe UI" pitchFamily="34" charset="0"/>
                        </a:rPr>
                        <a:t>EXPECTED DATE OF ISSUE OF RFP: FEBRUARY, 2017</a:t>
                      </a:r>
                      <a:endParaRPr lang="en-US" sz="1200" b="0" dirty="0" smtClean="0">
                        <a:latin typeface="Segoe UI" pitchFamily="34" charset="0"/>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228600" y="1371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SPV &amp; PMC</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Title 1"/>
          <p:cNvSpPr txBox="1">
            <a:spLocks/>
          </p:cNvSpPr>
          <p:nvPr/>
        </p:nvSpPr>
        <p:spPr>
          <a:xfrm>
            <a:off x="304800" y="29718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Funds,</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etc.</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228600" y="3423230"/>
            <a:ext cx="8382000" cy="634736"/>
          </a:xfrm>
          <a:prstGeom prst="rect">
            <a:avLst/>
          </a:prstGeom>
          <a:noFill/>
          <a:ln w="9525">
            <a:noFill/>
            <a:miter lim="800000"/>
            <a:headEnd/>
            <a:tailEnd/>
          </a:ln>
        </p:spPr>
      </p:pic>
      <p:grpSp>
        <p:nvGrpSpPr>
          <p:cNvPr id="12" name="Group 11"/>
          <p:cNvGrpSpPr/>
          <p:nvPr/>
        </p:nvGrpSpPr>
        <p:grpSpPr>
          <a:xfrm>
            <a:off x="228600" y="1981200"/>
            <a:ext cx="8458200" cy="765727"/>
            <a:chOff x="228600" y="1981200"/>
            <a:chExt cx="8458200" cy="765727"/>
          </a:xfrm>
        </p:grpSpPr>
        <p:pic>
          <p:nvPicPr>
            <p:cNvPr id="2050" name="Picture 2"/>
            <p:cNvPicPr>
              <a:picLocks noChangeAspect="1" noChangeArrowheads="1"/>
            </p:cNvPicPr>
            <p:nvPr/>
          </p:nvPicPr>
          <p:blipFill>
            <a:blip r:embed="rId4" cstate="print"/>
            <a:srcRect/>
            <a:stretch>
              <a:fillRect/>
            </a:stretch>
          </p:blipFill>
          <p:spPr bwMode="auto">
            <a:xfrm>
              <a:off x="228600" y="1981200"/>
              <a:ext cx="8458200" cy="765727"/>
            </a:xfrm>
            <a:prstGeom prst="rect">
              <a:avLst/>
            </a:prstGeom>
            <a:noFill/>
            <a:ln w="9525">
              <a:noFill/>
              <a:miter lim="800000"/>
              <a:headEnd/>
              <a:tailEnd/>
            </a:ln>
          </p:spPr>
        </p:pic>
        <p:sp>
          <p:nvSpPr>
            <p:cNvPr id="9" name="TextBox 8"/>
            <p:cNvSpPr txBox="1"/>
            <p:nvPr/>
          </p:nvSpPr>
          <p:spPr>
            <a:xfrm>
              <a:off x="3581400" y="2512368"/>
              <a:ext cx="304800" cy="230832"/>
            </a:xfrm>
            <a:prstGeom prst="rect">
              <a:avLst/>
            </a:prstGeom>
            <a:noFill/>
          </p:spPr>
          <p:txBody>
            <a:bodyPr wrap="square" rtlCol="0">
              <a:spAutoFit/>
            </a:bodyPr>
            <a:lstStyle/>
            <a:p>
              <a:r>
                <a:rPr lang="en-US" sz="900" dirty="0" smtClean="0">
                  <a:latin typeface="Segoe UI" pitchFamily="34" charset="0"/>
                  <a:cs typeface="Segoe UI" pitchFamily="34" charset="0"/>
                </a:rPr>
                <a:t>1</a:t>
              </a:r>
              <a:endParaRPr lang="en-US" sz="900" dirty="0">
                <a:latin typeface="Segoe UI" pitchFamily="34" charset="0"/>
                <a:cs typeface="Segoe UI" pitchFamily="34" charset="0"/>
              </a:endParaRPr>
            </a:p>
          </p:txBody>
        </p:sp>
      </p:grpSp>
      <p:pic>
        <p:nvPicPr>
          <p:cNvPr id="2" name="Picture 2"/>
          <p:cNvPicPr>
            <a:picLocks noChangeAspect="1" noChangeArrowheads="1"/>
          </p:cNvPicPr>
          <p:nvPr/>
        </p:nvPicPr>
        <p:blipFill>
          <a:blip r:embed="rId5" cstate="print"/>
          <a:srcRect/>
          <a:stretch>
            <a:fillRect/>
          </a:stretch>
        </p:blipFill>
        <p:spPr bwMode="auto">
          <a:xfrm>
            <a:off x="7543800" y="47626"/>
            <a:ext cx="1332078" cy="1019174"/>
          </a:xfrm>
          <a:prstGeom prst="rect">
            <a:avLst/>
          </a:prstGeom>
          <a:noFill/>
          <a:ln w="9525">
            <a:noFill/>
            <a:miter lim="800000"/>
            <a:headEnd/>
            <a:tailEnd/>
          </a:ln>
        </p:spPr>
      </p:pic>
      <p:sp>
        <p:nvSpPr>
          <p:cNvPr id="13" name="Title 1"/>
          <p:cNvSpPr txBox="1">
            <a:spLocks/>
          </p:cNvSpPr>
          <p:nvPr/>
        </p:nvSpPr>
        <p:spPr>
          <a:xfrm>
            <a:off x="304800" y="4267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Fund Utilization Certificate:</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4" name="Title 1"/>
          <p:cNvSpPr txBox="1">
            <a:spLocks/>
          </p:cNvSpPr>
          <p:nvPr/>
        </p:nvSpPr>
        <p:spPr>
          <a:xfrm>
            <a:off x="304800" y="5410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QMP:</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15" name="Object 14"/>
          <p:cNvGraphicFramePr>
            <a:graphicFrameLocks noChangeAspect="1"/>
          </p:cNvGraphicFramePr>
          <p:nvPr/>
        </p:nvGraphicFramePr>
        <p:xfrm>
          <a:off x="1295400" y="5410200"/>
          <a:ext cx="914400" cy="771525"/>
        </p:xfrm>
        <a:graphic>
          <a:graphicData uri="http://schemas.openxmlformats.org/presentationml/2006/ole">
            <p:oleObj spid="_x0000_s1026" name="Worksheet" showAsIcon="1" r:id="rId6" imgW="914400" imgH="771480" progId="Excel.Sheet.12">
              <p:embed/>
            </p:oleObj>
          </a:graphicData>
        </a:graphic>
      </p:graphicFrame>
      <p:graphicFrame>
        <p:nvGraphicFramePr>
          <p:cNvPr id="16" name="Object 15"/>
          <p:cNvGraphicFramePr>
            <a:graphicFrameLocks noChangeAspect="1"/>
          </p:cNvGraphicFramePr>
          <p:nvPr/>
        </p:nvGraphicFramePr>
        <p:xfrm>
          <a:off x="3733800" y="4343400"/>
          <a:ext cx="914400" cy="771525"/>
        </p:xfrm>
        <a:graphic>
          <a:graphicData uri="http://schemas.openxmlformats.org/presentationml/2006/ole">
            <p:oleObj spid="_x0000_s1027" name="Document" showAsIcon="1" r:id="rId7" imgW="914400" imgH="771480" progId="Word.Document.12">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52400" y="1524000"/>
          <a:ext cx="8839200" cy="4699000"/>
        </p:xfrm>
        <a:graphic>
          <a:graphicData uri="http://schemas.openxmlformats.org/drawingml/2006/table">
            <a:tbl>
              <a:tblPr firstRow="1" bandRow="1">
                <a:tableStyleId>{073A0DAA-6AF3-43AB-8588-CEC1D06C72B9}</a:tableStyleId>
              </a:tblPr>
              <a:tblGrid>
                <a:gridCol w="838200"/>
                <a:gridCol w="1371600"/>
                <a:gridCol w="1981200"/>
                <a:gridCol w="464820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6</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URBAN MOBILITY</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Smart</a:t>
                      </a:r>
                      <a:r>
                        <a:rPr lang="en-US" sz="1400" baseline="0" dirty="0" smtClean="0">
                          <a:latin typeface="Segoe UI" pitchFamily="34" charset="0"/>
                          <a:cs typeface="Segoe UI" pitchFamily="34" charset="0"/>
                        </a:rPr>
                        <a:t> Parking at </a:t>
                      </a:r>
                      <a:r>
                        <a:rPr lang="en-US" sz="1400" baseline="0" dirty="0" err="1" smtClean="0">
                          <a:latin typeface="Segoe UI" pitchFamily="34" charset="0"/>
                          <a:cs typeface="Segoe UI" pitchFamily="34" charset="0"/>
                        </a:rPr>
                        <a:t>Chandpole</a:t>
                      </a:r>
                      <a:r>
                        <a:rPr lang="en-US" sz="1400" baseline="0" dirty="0" smtClean="0">
                          <a:latin typeface="Segoe UI" pitchFamily="34" charset="0"/>
                          <a:cs typeface="Segoe UI" pitchFamily="34" charset="0"/>
                        </a:rPr>
                        <a:t> and </a:t>
                      </a:r>
                      <a:r>
                        <a:rPr lang="en-US" sz="1400" baseline="0" dirty="0" err="1" smtClean="0">
                          <a:latin typeface="Segoe UI" pitchFamily="34" charset="0"/>
                          <a:cs typeface="Segoe UI" pitchFamily="34" charset="0"/>
                        </a:rPr>
                        <a:t>Gulab</a:t>
                      </a:r>
                      <a:r>
                        <a:rPr lang="en-US" sz="1400" baseline="0" dirty="0" smtClean="0">
                          <a:latin typeface="Segoe UI" pitchFamily="34" charset="0"/>
                          <a:cs typeface="Segoe UI" pitchFamily="34" charset="0"/>
                        </a:rPr>
                        <a:t> </a:t>
                      </a:r>
                      <a:r>
                        <a:rPr lang="en-US" sz="1400" baseline="0" dirty="0" err="1" smtClean="0">
                          <a:latin typeface="Segoe UI" pitchFamily="34" charset="0"/>
                          <a:cs typeface="Segoe UI" pitchFamily="34" charset="0"/>
                        </a:rPr>
                        <a:t>Bagh</a:t>
                      </a:r>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 Planning and Designing is in Progress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Structural Design for the same will be started in a week’s time</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7</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SMART</a:t>
                      </a:r>
                      <a:r>
                        <a:rPr lang="en-US" sz="1400" baseline="0" dirty="0" smtClean="0">
                          <a:latin typeface="Segoe UI" pitchFamily="34" charset="0"/>
                          <a:cs typeface="Segoe UI" pitchFamily="34" charset="0"/>
                        </a:rPr>
                        <a:t> UTILITIES &amp; ICT APPLICATIONS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Smart Card Common City Payments System for Udaipur </a:t>
                      </a:r>
                    </a:p>
                    <a:p>
                      <a:endParaRPr lang="en-US" sz="1400" dirty="0">
                        <a:latin typeface="Segoe UI" pitchFamily="34" charset="0"/>
                        <a:cs typeface="Segoe UI" pitchFamily="34" charset="0"/>
                      </a:endParaRPr>
                    </a:p>
                  </a:txBody>
                  <a:tcPr/>
                </a:tc>
                <a:tc>
                  <a:txBody>
                    <a:bodyPr/>
                    <a:lstStyle/>
                    <a:p>
                      <a:pPr marL="0" algn="l" defTabSz="914400" rtl="0" eaLnBrk="1" latinLnBrk="0" hangingPunct="1">
                        <a:lnSpc>
                          <a:spcPct val="100000"/>
                        </a:lnSpc>
                        <a:buFont typeface="Arial" pitchFamily="34" charset="0"/>
                        <a:buNone/>
                      </a:pPr>
                      <a:r>
                        <a:rPr lang="en-US" sz="1400" kern="1200" dirty="0" smtClean="0">
                          <a:solidFill>
                            <a:schemeClr val="dk1"/>
                          </a:solidFill>
                          <a:latin typeface="Segoe UI" pitchFamily="34" charset="0"/>
                          <a:ea typeface="+mn-ea"/>
                          <a:cs typeface="Segoe UI" pitchFamily="34" charset="0"/>
                        </a:rPr>
                        <a:t>USCL invited offer on non-exclusive basis</a:t>
                      </a:r>
                    </a:p>
                    <a:p>
                      <a:pPr marL="0" lvl="0" indent="-342900" algn="l" defTabSz="914400" rtl="0" eaLnBrk="1" latinLnBrk="0" hangingPunct="1">
                        <a:lnSpc>
                          <a:spcPct val="100000"/>
                        </a:lnSpc>
                        <a:buFont typeface="Arial" pitchFamily="34" charset="0"/>
                        <a:buChar char="•"/>
                      </a:pPr>
                      <a:r>
                        <a:rPr lang="en-US" sz="1400" kern="1200" dirty="0" smtClean="0">
                          <a:solidFill>
                            <a:schemeClr val="dk1"/>
                          </a:solidFill>
                          <a:latin typeface="Segoe UI" pitchFamily="34" charset="0"/>
                          <a:ea typeface="+mn-ea"/>
                          <a:cs typeface="Segoe UI" pitchFamily="34" charset="0"/>
                        </a:rPr>
                        <a:t>Selected bidder shall issue pre-paid card Co-branded with USCL and Financial Institution.</a:t>
                      </a:r>
                    </a:p>
                    <a:p>
                      <a:pPr marL="0" lvl="0" indent="-342900" algn="l" defTabSz="914400" rtl="0" eaLnBrk="1" latinLnBrk="0" hangingPunct="1">
                        <a:lnSpc>
                          <a:spcPct val="100000"/>
                        </a:lnSpc>
                        <a:buFont typeface="Arial" pitchFamily="34" charset="0"/>
                        <a:buChar char="•"/>
                      </a:pPr>
                      <a:r>
                        <a:rPr lang="en-US" sz="1400" kern="1200" dirty="0" smtClean="0">
                          <a:solidFill>
                            <a:schemeClr val="dk1"/>
                          </a:solidFill>
                          <a:latin typeface="Segoe UI" pitchFamily="34" charset="0"/>
                          <a:ea typeface="+mn-ea"/>
                          <a:cs typeface="Segoe UI" pitchFamily="34" charset="0"/>
                        </a:rPr>
                        <a:t>Card will facilitate collection at govt. entities and tourist places.</a:t>
                      </a:r>
                    </a:p>
                    <a:p>
                      <a:pPr marL="0" lvl="0" indent="-342900" algn="l" defTabSz="914400" rtl="0" eaLnBrk="1" latinLnBrk="0" hangingPunct="1">
                        <a:lnSpc>
                          <a:spcPct val="100000"/>
                        </a:lnSpc>
                        <a:buFont typeface="Arial" pitchFamily="34" charset="0"/>
                        <a:buChar char="•"/>
                      </a:pPr>
                      <a:r>
                        <a:rPr lang="en-US" sz="1400" kern="1200" dirty="0" smtClean="0">
                          <a:solidFill>
                            <a:schemeClr val="dk1"/>
                          </a:solidFill>
                          <a:latin typeface="Segoe UI" pitchFamily="34" charset="0"/>
                          <a:ea typeface="+mn-ea"/>
                          <a:cs typeface="Segoe UI" pitchFamily="34" charset="0"/>
                        </a:rPr>
                        <a:t>Card will provide an interface for the card users that allow them to check the balance of the card, load the card and transfer the money to his Bank Account of choice.</a:t>
                      </a:r>
                    </a:p>
                    <a:p>
                      <a:pPr marL="0" lvl="0" indent="-342900" algn="l" defTabSz="914400" rtl="0" eaLnBrk="1" latinLnBrk="0" hangingPunct="1">
                        <a:lnSpc>
                          <a:spcPct val="100000"/>
                        </a:lnSpc>
                        <a:buFont typeface="Arial" pitchFamily="34" charset="0"/>
                        <a:buChar char="•"/>
                      </a:pPr>
                      <a:r>
                        <a:rPr lang="en-US" sz="1400" kern="1200" dirty="0" smtClean="0">
                          <a:solidFill>
                            <a:schemeClr val="dk1"/>
                          </a:solidFill>
                          <a:latin typeface="Segoe UI" pitchFamily="34" charset="0"/>
                          <a:ea typeface="+mn-ea"/>
                          <a:cs typeface="Segoe UI" pitchFamily="34" charset="0"/>
                        </a:rPr>
                        <a:t>There will be no rentals and transactional charges for POS device to Government Entities</a:t>
                      </a:r>
                    </a:p>
                    <a:p>
                      <a:pPr marL="0" lvl="0" indent="-342900" algn="l" defTabSz="914400" rtl="0" eaLnBrk="1" latinLnBrk="0" hangingPunct="1">
                        <a:lnSpc>
                          <a:spcPct val="100000"/>
                        </a:lnSpc>
                        <a:buFont typeface="Arial" pitchFamily="34" charset="0"/>
                        <a:buChar char="•"/>
                      </a:pPr>
                      <a:r>
                        <a:rPr lang="en-US" sz="1400" kern="1200" dirty="0" smtClean="0">
                          <a:solidFill>
                            <a:schemeClr val="dk1"/>
                          </a:solidFill>
                          <a:latin typeface="Segoe UI" pitchFamily="34" charset="0"/>
                          <a:ea typeface="+mn-ea"/>
                          <a:cs typeface="Segoe UI" pitchFamily="34" charset="0"/>
                        </a:rPr>
                        <a:t>Proposal for the same has been received</a:t>
                      </a:r>
                      <a:endParaRPr lang="en-US" sz="1400" kern="1200" dirty="0">
                        <a:solidFill>
                          <a:schemeClr val="dk1"/>
                        </a:solidFill>
                        <a:latin typeface="Segoe UI" pitchFamily="34" charset="0"/>
                        <a:ea typeface="+mn-ea"/>
                        <a:cs typeface="Segoe UI" pitchFamily="34" charset="0"/>
                      </a:endParaRPr>
                    </a:p>
                  </a:txBody>
                  <a:tcPr/>
                </a:tc>
              </a:tr>
              <a:tr h="370840">
                <a:tc>
                  <a:txBody>
                    <a:bodyPr/>
                    <a:lstStyle/>
                    <a:p>
                      <a:r>
                        <a:rPr lang="en-US" sz="1400" dirty="0" smtClean="0">
                          <a:latin typeface="Segoe UI" pitchFamily="34" charset="0"/>
                          <a:cs typeface="Segoe UI" pitchFamily="34" charset="0"/>
                        </a:rPr>
                        <a:t>8</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URBAN MOBILITY</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Cycle Sharing under NMT</a:t>
                      </a:r>
                      <a:endParaRPr lang="en-US" sz="1400" dirty="0">
                        <a:latin typeface="Segoe UI" pitchFamily="34" charset="0"/>
                        <a:cs typeface="Segoe UI" pitchFamily="34" charset="0"/>
                      </a:endParaRPr>
                    </a:p>
                  </a:txBody>
                  <a:tcPr/>
                </a:tc>
                <a:tc>
                  <a:txBody>
                    <a:bodyPr/>
                    <a:lstStyle/>
                    <a:p>
                      <a:pPr marL="0" lvl="0" indent="-342900" algn="l" defTabSz="914400" rtl="0" eaLnBrk="1" latinLnBrk="0" hangingPunct="1">
                        <a:lnSpc>
                          <a:spcPct val="100000"/>
                        </a:lnSpc>
                        <a:buFont typeface="Arial" pitchFamily="34" charset="0"/>
                        <a:buNone/>
                      </a:pPr>
                      <a:r>
                        <a:rPr lang="en-US" sz="1400" kern="1200" dirty="0" smtClean="0">
                          <a:solidFill>
                            <a:schemeClr val="dk1"/>
                          </a:solidFill>
                          <a:latin typeface="Segoe UI" pitchFamily="34" charset="0"/>
                          <a:ea typeface="+mn-ea"/>
                          <a:cs typeface="Segoe UI" pitchFamily="34" charset="0"/>
                        </a:rPr>
                        <a:t>Tender invited to develop 10 cycle stands in the city to promote NMT</a:t>
                      </a:r>
                    </a:p>
                    <a:p>
                      <a:pPr marL="0" lvl="0" indent="-342900" algn="l" defTabSz="914400" rtl="0" eaLnBrk="1" latinLnBrk="0" hangingPunct="1">
                        <a:lnSpc>
                          <a:spcPct val="100000"/>
                        </a:lnSpc>
                        <a:buFont typeface="Arial" pitchFamily="34" charset="0"/>
                        <a:buNone/>
                      </a:pPr>
                      <a:r>
                        <a:rPr lang="en-US" sz="1400" kern="1200" dirty="0" smtClean="0">
                          <a:solidFill>
                            <a:schemeClr val="dk1"/>
                          </a:solidFill>
                          <a:latin typeface="Segoe UI" pitchFamily="34" charset="0"/>
                          <a:ea typeface="+mn-ea"/>
                          <a:cs typeface="Segoe UI" pitchFamily="34" charset="0"/>
                        </a:rPr>
                        <a:t>Technical</a:t>
                      </a:r>
                      <a:r>
                        <a:rPr lang="en-US" sz="1400" kern="1200" baseline="0" dirty="0" smtClean="0">
                          <a:solidFill>
                            <a:schemeClr val="dk1"/>
                          </a:solidFill>
                          <a:latin typeface="Segoe UI" pitchFamily="34" charset="0"/>
                          <a:ea typeface="+mn-ea"/>
                          <a:cs typeface="Segoe UI" pitchFamily="34" charset="0"/>
                        </a:rPr>
                        <a:t> Bid </a:t>
                      </a:r>
                      <a:r>
                        <a:rPr lang="en-US" sz="1400" kern="1200" dirty="0" smtClean="0">
                          <a:solidFill>
                            <a:schemeClr val="dk1"/>
                          </a:solidFill>
                          <a:latin typeface="Segoe UI" pitchFamily="34" charset="0"/>
                          <a:ea typeface="+mn-ea"/>
                          <a:cs typeface="Segoe UI" pitchFamily="34" charset="0"/>
                        </a:rPr>
                        <a:t>has been opened on 31-01-2017. </a:t>
                      </a:r>
                    </a:p>
                    <a:p>
                      <a:pPr marL="0" lvl="0" indent="-342900" algn="l" defTabSz="914400" rtl="0" eaLnBrk="1" latinLnBrk="0" hangingPunct="1">
                        <a:lnSpc>
                          <a:spcPct val="100000"/>
                        </a:lnSpc>
                        <a:buFont typeface="Arial" pitchFamily="34" charset="0"/>
                        <a:buNone/>
                      </a:pPr>
                      <a:r>
                        <a:rPr lang="en-US" sz="1400" kern="1200" dirty="0" smtClean="0">
                          <a:solidFill>
                            <a:schemeClr val="dk1"/>
                          </a:solidFill>
                          <a:latin typeface="Segoe UI" pitchFamily="34" charset="0"/>
                          <a:ea typeface="+mn-ea"/>
                          <a:cs typeface="Segoe UI" pitchFamily="34" charset="0"/>
                        </a:rPr>
                        <a:t>Financial Bid will be opened on 21-02-2017</a:t>
                      </a:r>
                      <a:endParaRPr lang="en-US" sz="1400" kern="1200" dirty="0">
                        <a:solidFill>
                          <a:schemeClr val="dk1"/>
                        </a:solidFill>
                        <a:latin typeface="Segoe UI" pitchFamily="34" charset="0"/>
                        <a:ea typeface="+mn-ea"/>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52400" y="1524000"/>
          <a:ext cx="8839200" cy="5430520"/>
        </p:xfrm>
        <a:graphic>
          <a:graphicData uri="http://schemas.openxmlformats.org/drawingml/2006/table">
            <a:tbl>
              <a:tblPr firstRow="1" bandRow="1">
                <a:tableStyleId>{073A0DAA-6AF3-43AB-8588-CEC1D06C72B9}</a:tableStyleId>
              </a:tblPr>
              <a:tblGrid>
                <a:gridCol w="838200"/>
                <a:gridCol w="1600200"/>
                <a:gridCol w="2133600"/>
                <a:gridCol w="426720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9</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URBAN</a:t>
                      </a:r>
                      <a:r>
                        <a:rPr lang="en-US" sz="1400" baseline="0" dirty="0" smtClean="0">
                          <a:latin typeface="Segoe UI" pitchFamily="34" charset="0"/>
                          <a:cs typeface="Segoe UI" pitchFamily="34" charset="0"/>
                        </a:rPr>
                        <a:t> MOBILITY</a:t>
                      </a:r>
                      <a:endParaRPr lang="en-US" sz="1400" dirty="0" smtClean="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Preparation and Execution of small bridge near </a:t>
                      </a:r>
                      <a:r>
                        <a:rPr lang="en-US" sz="1400" dirty="0" err="1" smtClean="0">
                          <a:latin typeface="Segoe UI" pitchFamily="34" charset="0"/>
                          <a:cs typeface="Segoe UI" pitchFamily="34" charset="0"/>
                        </a:rPr>
                        <a:t>Daiji</a:t>
                      </a:r>
                      <a:r>
                        <a:rPr lang="en-US" sz="1400" dirty="0" smtClean="0">
                          <a:latin typeface="Segoe UI" pitchFamily="34" charset="0"/>
                          <a:cs typeface="Segoe UI" pitchFamily="34" charset="0"/>
                        </a:rPr>
                        <a:t> ka </a:t>
                      </a:r>
                      <a:r>
                        <a:rPr lang="en-US" sz="1400" dirty="0" err="1" smtClean="0">
                          <a:latin typeface="Segoe UI" pitchFamily="34" charset="0"/>
                          <a:cs typeface="Segoe UI" pitchFamily="34" charset="0"/>
                        </a:rPr>
                        <a:t>Pulia</a:t>
                      </a:r>
                      <a:r>
                        <a:rPr lang="en-US" sz="1400" dirty="0" smtClean="0">
                          <a:latin typeface="Segoe UI" pitchFamily="34" charset="0"/>
                          <a:cs typeface="Segoe UI" pitchFamily="34" charset="0"/>
                        </a:rPr>
                        <a:t> to resolve the traffic congestion in the said area.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Structural Design is</a:t>
                      </a:r>
                      <a:r>
                        <a:rPr lang="en-US" sz="1400" baseline="0" dirty="0" smtClean="0">
                          <a:latin typeface="Segoe UI" pitchFamily="34" charset="0"/>
                          <a:cs typeface="Segoe UI" pitchFamily="34" charset="0"/>
                        </a:rPr>
                        <a:t> in progress for the same.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EXPECTED DATE OF RfP: MARCH, 2017</a:t>
                      </a:r>
                      <a:endParaRPr lang="en-US" sz="1400" dirty="0" smtClean="0">
                        <a:latin typeface="Segoe UI" pitchFamily="34" charset="0"/>
                        <a:cs typeface="Segoe UI" pitchFamily="34" charset="0"/>
                      </a:endParaRPr>
                    </a:p>
                    <a:p>
                      <a:pPr>
                        <a:buFont typeface="Arial" pitchFamily="34" charset="0"/>
                        <a:buChar char="•"/>
                      </a:pP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10</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URBAN</a:t>
                      </a:r>
                      <a:r>
                        <a:rPr lang="en-US" sz="1400" baseline="0" dirty="0" smtClean="0">
                          <a:latin typeface="Segoe UI" pitchFamily="34" charset="0"/>
                          <a:cs typeface="Segoe UI" pitchFamily="34" charset="0"/>
                        </a:rPr>
                        <a:t> MOBILITY</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Preparation of comprehensive mobility plan for the entire city</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Framework for the CMP is</a:t>
                      </a:r>
                      <a:r>
                        <a:rPr lang="en-US" sz="1400" baseline="0" dirty="0" smtClean="0">
                          <a:latin typeface="Segoe UI" pitchFamily="34" charset="0"/>
                          <a:cs typeface="Segoe UI" pitchFamily="34" charset="0"/>
                        </a:rPr>
                        <a:t> in progress for the same.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Projects identified in the SCP have been listed.  Further elaboration of the projects, suitable additional projects that may be taken up, cost estimate and phase wise listing of projects are to be done</a:t>
                      </a:r>
                    </a:p>
                    <a:p>
                      <a:pPr marL="0" algn="l" defTabSz="914400" rtl="0" eaLnBrk="1" latinLnBrk="0" hangingPunct="1">
                        <a:lnSpc>
                          <a:spcPct val="100000"/>
                        </a:lnSpc>
                        <a:buFont typeface="Arial" pitchFamily="34" charset="0"/>
                        <a:buNone/>
                      </a:pPr>
                      <a:endParaRPr lang="en-US" sz="1400" kern="1200" dirty="0">
                        <a:solidFill>
                          <a:schemeClr val="dk1"/>
                        </a:solidFill>
                        <a:latin typeface="Segoe UI" pitchFamily="34" charset="0"/>
                        <a:ea typeface="+mn-ea"/>
                        <a:cs typeface="Segoe UI" pitchFamily="34" charset="0"/>
                      </a:endParaRPr>
                    </a:p>
                  </a:txBody>
                  <a:tcPr/>
                </a:tc>
              </a:tr>
              <a:tr h="370840">
                <a:tc>
                  <a:txBody>
                    <a:bodyPr/>
                    <a:lstStyle/>
                    <a:p>
                      <a:r>
                        <a:rPr lang="en-US" sz="1400" dirty="0" smtClean="0">
                          <a:latin typeface="Segoe UI" pitchFamily="34" charset="0"/>
                          <a:cs typeface="Segoe UI" pitchFamily="34" charset="0"/>
                        </a:rPr>
                        <a:t>11</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URBAN</a:t>
                      </a:r>
                      <a:r>
                        <a:rPr lang="en-US" sz="1400" baseline="0" dirty="0" smtClean="0">
                          <a:latin typeface="Segoe UI" pitchFamily="34" charset="0"/>
                          <a:cs typeface="Segoe UI" pitchFamily="34" charset="0"/>
                        </a:rPr>
                        <a:t> MOBILITY</a:t>
                      </a:r>
                      <a:endParaRPr lang="en-US" sz="1400" dirty="0" smtClean="0">
                        <a:latin typeface="Segoe UI" pitchFamily="34" charset="0"/>
                        <a:cs typeface="Segoe UI" pitchFamily="34" charset="0"/>
                      </a:endParaRPr>
                    </a:p>
                    <a:p>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Introducing restrictions on vehicular traffic in walled city in a phased manner and promotion of </a:t>
                      </a:r>
                      <a:r>
                        <a:rPr lang="en-US" sz="1400" dirty="0" err="1" smtClean="0">
                          <a:latin typeface="Segoe UI" pitchFamily="34" charset="0"/>
                          <a:cs typeface="Segoe UI" pitchFamily="34" charset="0"/>
                        </a:rPr>
                        <a:t>pedestrianisation</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First draft of the document has been completed and submitted for</a:t>
                      </a:r>
                      <a:r>
                        <a:rPr lang="en-US" sz="1400" baseline="0" dirty="0" smtClean="0">
                          <a:latin typeface="Segoe UI" pitchFamily="34" charset="0"/>
                          <a:cs typeface="Segoe UI" pitchFamily="34" charset="0"/>
                        </a:rPr>
                        <a:t> review.</a:t>
                      </a:r>
                    </a:p>
                    <a:p>
                      <a:pPr marL="0" lvl="0" indent="-342900" algn="l" defTabSz="914400" rtl="0" eaLnBrk="1" latinLnBrk="0" hangingPunct="1">
                        <a:lnSpc>
                          <a:spcPct val="100000"/>
                        </a:lnSpc>
                        <a:buFont typeface="Arial" pitchFamily="34" charset="0"/>
                        <a:buNone/>
                      </a:pPr>
                      <a:endParaRPr lang="en-US" sz="1400" kern="1200" dirty="0">
                        <a:solidFill>
                          <a:schemeClr val="dk1"/>
                        </a:solidFill>
                        <a:latin typeface="Segoe UI" pitchFamily="34" charset="0"/>
                        <a:ea typeface="+mn-ea"/>
                        <a:cs typeface="Segoe UI" pitchFamily="34" charset="0"/>
                      </a:endParaRPr>
                    </a:p>
                  </a:txBody>
                  <a:tcPr/>
                </a:tc>
              </a:tr>
              <a:tr h="370840">
                <a:tc>
                  <a:txBody>
                    <a:bodyPr/>
                    <a:lstStyle/>
                    <a:p>
                      <a:r>
                        <a:rPr lang="en-US" sz="1400" dirty="0" smtClean="0">
                          <a:latin typeface="Segoe UI" pitchFamily="34" charset="0"/>
                          <a:cs typeface="Segoe UI" pitchFamily="34" charset="0"/>
                        </a:rPr>
                        <a:t>12</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SMART UTILITIES</a:t>
                      </a:r>
                      <a:r>
                        <a:rPr lang="en-US" sz="1400" baseline="0" dirty="0" smtClean="0">
                          <a:latin typeface="Segoe UI" pitchFamily="34" charset="0"/>
                          <a:cs typeface="Segoe UI" pitchFamily="34" charset="0"/>
                        </a:rPr>
                        <a:t> &amp; ICT APPLICATIONS</a:t>
                      </a:r>
                      <a:endParaRPr lang="en-US" sz="1400" dirty="0" smtClean="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Segoe UI" pitchFamily="34" charset="0"/>
                          <a:cs typeface="Segoe UI" pitchFamily="34" charset="0"/>
                        </a:rPr>
                        <a:t>Laying of Optical </a:t>
                      </a:r>
                      <a:r>
                        <a:rPr lang="en-US" sz="1400" dirty="0" err="1" smtClean="0">
                          <a:solidFill>
                            <a:schemeClr val="tx1"/>
                          </a:solidFill>
                          <a:latin typeface="Segoe UI" pitchFamily="34" charset="0"/>
                          <a:cs typeface="Segoe UI" pitchFamily="34" charset="0"/>
                        </a:rPr>
                        <a:t>Fibre</a:t>
                      </a:r>
                      <a:r>
                        <a:rPr lang="en-US" sz="1400" dirty="0" smtClean="0">
                          <a:solidFill>
                            <a:schemeClr val="tx1"/>
                          </a:solidFill>
                          <a:latin typeface="Segoe UI" pitchFamily="34" charset="0"/>
                          <a:cs typeface="Segoe UI" pitchFamily="34" charset="0"/>
                        </a:rPr>
                        <a:t> and Smart Wi-Fi Solutions</a:t>
                      </a:r>
                      <a:endParaRPr lang="en-US" sz="1400" dirty="0" smtClean="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RFP</a:t>
                      </a:r>
                      <a:r>
                        <a:rPr lang="en-US" sz="1400" baseline="0" dirty="0" smtClean="0">
                          <a:latin typeface="Segoe UI" pitchFamily="34" charset="0"/>
                          <a:cs typeface="Segoe UI" pitchFamily="34" charset="0"/>
                        </a:rPr>
                        <a:t> for the same has been prepared and submitted for Review</a:t>
                      </a:r>
                    </a:p>
                    <a:p>
                      <a:pPr>
                        <a:buFont typeface="Arial" pitchFamily="34" charset="0"/>
                        <a:buChar char="•"/>
                      </a:pPr>
                      <a:r>
                        <a:rPr lang="en-US" sz="1400" baseline="0" dirty="0" smtClean="0">
                          <a:latin typeface="Segoe UI" pitchFamily="34" charset="0"/>
                          <a:cs typeface="Segoe UI" pitchFamily="34" charset="0"/>
                        </a:rPr>
                        <a:t>EXPECTED DATE OF ISSUE OF RFP: FEBRUARY, 2017</a:t>
                      </a:r>
                      <a:endParaRPr lang="en-US" sz="1400" dirty="0" smtClean="0">
                        <a:latin typeface="Segoe UI" pitchFamily="34" charset="0"/>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“Smart” Solutions (Details of the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9" name="Title 1"/>
          <p:cNvSpPr txBox="1">
            <a:spLocks/>
          </p:cNvSpPr>
          <p:nvPr/>
        </p:nvSpPr>
        <p:spPr>
          <a:xfrm>
            <a:off x="76200" y="1524000"/>
            <a:ext cx="7772400" cy="533400"/>
          </a:xfrm>
          <a:prstGeom prst="rect">
            <a:avLst/>
          </a:prstGeom>
        </p:spPr>
        <p:txBody>
          <a:bodyPr vert="horz" lIns="91440" tIns="45720" rIns="91440" bIns="45720" rtlCol="0" anchor="ct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1. Urban Mobility and Social Infrastructure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1" noProof="0" dirty="0" smtClean="0">
                <a:latin typeface="Segoe UI" pitchFamily="34" charset="0"/>
                <a:ea typeface="+mj-ea"/>
                <a:cs typeface="Segoe UI" pitchFamily="34" charset="0"/>
              </a:rPr>
              <a:t>    Revised 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28</a:t>
            </a:r>
            <a:r>
              <a:rPr lang="en-US" b="1" baseline="30000" dirty="0" smtClean="0">
                <a:latin typeface="Segoe UI" pitchFamily="34" charset="0"/>
                <a:ea typeface="+mj-ea"/>
                <a:cs typeface="Segoe UI" pitchFamily="34" charset="0"/>
              </a:rPr>
              <a:t>th</a:t>
            </a:r>
            <a:r>
              <a:rPr lang="en-US" b="1" dirty="0" smtClean="0">
                <a:latin typeface="Segoe UI" pitchFamily="34" charset="0"/>
                <a:ea typeface="+mj-ea"/>
                <a:cs typeface="Segoe UI" pitchFamily="34" charset="0"/>
              </a:rPr>
              <a:t> Feb,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4820" name="Picture 4"/>
          <p:cNvPicPr>
            <a:picLocks noChangeAspect="1" noChangeArrowheads="1"/>
          </p:cNvPicPr>
          <p:nvPr/>
        </p:nvPicPr>
        <p:blipFill>
          <a:blip r:embed="rId2" cstate="print"/>
          <a:srcRect/>
          <a:stretch>
            <a:fillRect/>
          </a:stretch>
        </p:blipFill>
        <p:spPr bwMode="auto">
          <a:xfrm>
            <a:off x="76200" y="2133600"/>
            <a:ext cx="8991600" cy="1155018"/>
          </a:xfrm>
          <a:prstGeom prst="rect">
            <a:avLst/>
          </a:prstGeom>
          <a:noFill/>
          <a:ln w="9525">
            <a:solidFill>
              <a:schemeClr val="tx1"/>
            </a:solidFill>
            <a:miter lim="800000"/>
            <a:headEnd/>
            <a:tailEnd/>
          </a:ln>
        </p:spPr>
      </p:pic>
      <p:pic>
        <p:nvPicPr>
          <p:cNvPr id="34821" name="Picture 5"/>
          <p:cNvPicPr>
            <a:picLocks noChangeAspect="1" noChangeArrowheads="1"/>
          </p:cNvPicPr>
          <p:nvPr/>
        </p:nvPicPr>
        <p:blipFill>
          <a:blip r:embed="rId3" cstate="print"/>
          <a:srcRect/>
          <a:stretch>
            <a:fillRect/>
          </a:stretch>
        </p:blipFill>
        <p:spPr bwMode="auto">
          <a:xfrm>
            <a:off x="76201" y="4267200"/>
            <a:ext cx="8991599" cy="978776"/>
          </a:xfrm>
          <a:prstGeom prst="rect">
            <a:avLst/>
          </a:prstGeom>
          <a:noFill/>
          <a:ln w="9525">
            <a:solidFill>
              <a:schemeClr val="tx1"/>
            </a:solidFill>
            <a:miter lim="800000"/>
            <a:headEnd/>
            <a:tailEnd/>
          </a:ln>
        </p:spPr>
      </p:pic>
      <p:sp>
        <p:nvSpPr>
          <p:cNvPr id="12" name="Title 1"/>
          <p:cNvSpPr txBox="1">
            <a:spLocks/>
          </p:cNvSpPr>
          <p:nvPr/>
        </p:nvSpPr>
        <p:spPr>
          <a:xfrm>
            <a:off x="152400" y="3505200"/>
            <a:ext cx="7772400" cy="533400"/>
          </a:xfrm>
          <a:prstGeom prst="rect">
            <a:avLst/>
          </a:prstGeom>
        </p:spPr>
        <p:txBody>
          <a:bodyPr vert="horz" lIns="91440" tIns="45720" rIns="91440" bIns="45720" rtlCol="0" anchor="ctr">
            <a:normAutofit fontScale="67500" lnSpcReduction="20000"/>
          </a:bodyPr>
          <a:lstStyle/>
          <a:p>
            <a:pPr lvl="0">
              <a:spcBef>
                <a:spcPct val="0"/>
              </a:spcBef>
            </a:pPr>
            <a:r>
              <a:rPr lang="en-US" b="1" dirty="0" smtClean="0">
                <a:latin typeface="Segoe UI" pitchFamily="34" charset="0"/>
                <a:ea typeface="+mj-ea"/>
                <a:cs typeface="Segoe UI" pitchFamily="34" charset="0"/>
              </a:rPr>
              <a:t>2. </a:t>
            </a:r>
            <a:r>
              <a:rPr lang="en-US" b="1" dirty="0">
                <a:latin typeface="Segoe UI" pitchFamily="34" charset="0"/>
                <a:ea typeface="+mj-ea"/>
                <a:cs typeface="Segoe UI" pitchFamily="34" charset="0"/>
              </a:rPr>
              <a:t>Upgradation to Smart Transportation Vehicles</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28</a:t>
            </a:r>
            <a:r>
              <a:rPr lang="en-US" b="1" baseline="30000" dirty="0" smtClean="0">
                <a:latin typeface="Segoe UI" pitchFamily="34" charset="0"/>
                <a:ea typeface="+mj-ea"/>
                <a:cs typeface="Segoe UI" pitchFamily="34" charset="0"/>
              </a:rPr>
              <a:t>th</a:t>
            </a:r>
            <a:r>
              <a:rPr lang="en-US" b="1" dirty="0" smtClean="0">
                <a:latin typeface="Segoe UI" pitchFamily="34" charset="0"/>
                <a:ea typeface="+mj-ea"/>
                <a:cs typeface="Segoe UI" pitchFamily="34" charset="0"/>
              </a:rPr>
              <a:t> Feb,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3" name="Picture 5"/>
          <p:cNvPicPr>
            <a:picLocks noChangeAspect="1" noChangeArrowheads="1"/>
          </p:cNvPicPr>
          <p:nvPr/>
        </p:nvPicPr>
        <p:blipFill>
          <a:blip r:embed="rId4" cstate="print"/>
          <a:srcRect/>
          <a:stretch>
            <a:fillRect/>
          </a:stretch>
        </p:blipFill>
        <p:spPr bwMode="auto">
          <a:xfrm>
            <a:off x="76200" y="6096000"/>
            <a:ext cx="9067800" cy="493536"/>
          </a:xfrm>
          <a:prstGeom prst="rect">
            <a:avLst/>
          </a:prstGeom>
          <a:noFill/>
          <a:ln w="9525">
            <a:solidFill>
              <a:schemeClr val="tx1"/>
            </a:solidFill>
            <a:miter lim="800000"/>
            <a:headEnd/>
            <a:tailEnd/>
          </a:ln>
        </p:spPr>
      </p:pic>
      <p:sp>
        <p:nvSpPr>
          <p:cNvPr id="14" name="Title 1"/>
          <p:cNvSpPr txBox="1">
            <a:spLocks/>
          </p:cNvSpPr>
          <p:nvPr/>
        </p:nvSpPr>
        <p:spPr>
          <a:xfrm>
            <a:off x="152400" y="5562600"/>
            <a:ext cx="7772400" cy="533400"/>
          </a:xfrm>
          <a:prstGeom prst="rect">
            <a:avLst/>
          </a:prstGeom>
        </p:spPr>
        <p:txBody>
          <a:bodyPr vert="horz" lIns="91440" tIns="45720" rIns="91440" bIns="45720" rtlCol="0" anchor="ctr">
            <a:normAutofit fontScale="67500" lnSpcReduction="20000"/>
          </a:bodyPr>
          <a:lstStyle/>
          <a:p>
            <a:pPr lvl="0">
              <a:spcBef>
                <a:spcPct val="0"/>
              </a:spcBef>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3</a:t>
            </a:r>
            <a:r>
              <a:rPr lang="en-US" b="1" dirty="0" smtClean="0">
                <a:latin typeface="Segoe UI" pitchFamily="34" charset="0"/>
                <a:ea typeface="+mj-ea"/>
                <a:cs typeface="Segoe UI" pitchFamily="34" charset="0"/>
              </a:rPr>
              <a:t>. </a:t>
            </a:r>
            <a:r>
              <a:rPr lang="en-US" b="1" dirty="0">
                <a:latin typeface="Segoe UI" pitchFamily="34" charset="0"/>
                <a:ea typeface="+mj-ea"/>
                <a:cs typeface="Segoe UI" pitchFamily="34" charset="0"/>
              </a:rPr>
              <a:t>Implementation of Smart Bus Shelters</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Feb, 2017</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5" name="Picture 2"/>
          <p:cNvPicPr>
            <a:picLocks noChangeAspect="1" noChangeArrowheads="1"/>
          </p:cNvPicPr>
          <p:nvPr/>
        </p:nvPicPr>
        <p:blipFill>
          <a:blip r:embed="rId5"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“Smart” Solutions (Details of the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5846" name="Picture 6"/>
          <p:cNvPicPr>
            <a:picLocks noChangeAspect="1" noChangeArrowheads="1"/>
          </p:cNvPicPr>
          <p:nvPr/>
        </p:nvPicPr>
        <p:blipFill>
          <a:blip r:embed="rId2" cstate="print"/>
          <a:srcRect/>
          <a:stretch>
            <a:fillRect/>
          </a:stretch>
        </p:blipFill>
        <p:spPr bwMode="auto">
          <a:xfrm>
            <a:off x="76200" y="2198172"/>
            <a:ext cx="8991600" cy="773628"/>
          </a:xfrm>
          <a:prstGeom prst="rect">
            <a:avLst/>
          </a:prstGeom>
          <a:noFill/>
          <a:ln w="9525">
            <a:solidFill>
              <a:schemeClr val="tx1"/>
            </a:solidFill>
            <a:miter lim="800000"/>
            <a:headEnd/>
            <a:tailEnd/>
          </a:ln>
        </p:spPr>
      </p:pic>
      <p:pic>
        <p:nvPicPr>
          <p:cNvPr id="35847" name="Picture 7"/>
          <p:cNvPicPr>
            <a:picLocks noChangeAspect="1" noChangeArrowheads="1"/>
          </p:cNvPicPr>
          <p:nvPr/>
        </p:nvPicPr>
        <p:blipFill>
          <a:blip r:embed="rId3" cstate="print"/>
          <a:srcRect/>
          <a:stretch>
            <a:fillRect/>
          </a:stretch>
        </p:blipFill>
        <p:spPr bwMode="auto">
          <a:xfrm>
            <a:off x="76200" y="3962400"/>
            <a:ext cx="8915400" cy="890816"/>
          </a:xfrm>
          <a:prstGeom prst="rect">
            <a:avLst/>
          </a:prstGeom>
          <a:noFill/>
          <a:ln w="9525">
            <a:solidFill>
              <a:schemeClr val="tx1"/>
            </a:solidFill>
            <a:miter lim="800000"/>
            <a:headEnd/>
            <a:tailEnd/>
          </a:ln>
        </p:spPr>
      </p:pic>
      <p:sp>
        <p:nvSpPr>
          <p:cNvPr id="14" name="Title 1"/>
          <p:cNvSpPr txBox="1">
            <a:spLocks/>
          </p:cNvSpPr>
          <p:nvPr/>
        </p:nvSpPr>
        <p:spPr>
          <a:xfrm>
            <a:off x="152400" y="1524000"/>
            <a:ext cx="7772400" cy="533400"/>
          </a:xfrm>
          <a:prstGeom prst="rect">
            <a:avLst/>
          </a:prstGeom>
        </p:spPr>
        <p:txBody>
          <a:bodyPr vert="horz" lIns="91440" tIns="45720" rIns="91440" bIns="45720" rtlCol="0" anchor="ctr">
            <a:normAutofit fontScale="67500" lnSpcReduction="20000"/>
          </a:bodyPr>
          <a:lstStyle/>
          <a:p>
            <a:pPr lvl="0">
              <a:spcBef>
                <a:spcPct val="0"/>
              </a:spcBef>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4</a:t>
            </a:r>
            <a:r>
              <a:rPr lang="en-US" b="1" dirty="0" smtClean="0">
                <a:latin typeface="Segoe UI" pitchFamily="34" charset="0"/>
                <a:ea typeface="+mj-ea"/>
                <a:cs typeface="Segoe UI" pitchFamily="34" charset="0"/>
              </a:rPr>
              <a:t>. </a:t>
            </a:r>
            <a:r>
              <a:rPr lang="en-US" b="1" dirty="0">
                <a:latin typeface="Segoe UI" pitchFamily="34" charset="0"/>
                <a:ea typeface="+mj-ea"/>
                <a:cs typeface="Segoe UI" pitchFamily="34" charset="0"/>
              </a:rPr>
              <a:t>Smart Transportation Facilities</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28</a:t>
            </a:r>
            <a:r>
              <a:rPr lang="en-US" b="1" baseline="30000" dirty="0" smtClean="0">
                <a:latin typeface="Segoe UI" pitchFamily="34" charset="0"/>
                <a:ea typeface="+mj-ea"/>
                <a:cs typeface="Segoe UI" pitchFamily="34" charset="0"/>
              </a:rPr>
              <a:t>th</a:t>
            </a:r>
            <a:r>
              <a:rPr lang="en-US" b="1" dirty="0" smtClean="0">
                <a:latin typeface="Segoe UI" pitchFamily="34" charset="0"/>
                <a:ea typeface="+mj-ea"/>
                <a:cs typeface="Segoe UI" pitchFamily="34" charset="0"/>
              </a:rPr>
              <a:t> Feb,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5" name="Title 1"/>
          <p:cNvSpPr txBox="1">
            <a:spLocks/>
          </p:cNvSpPr>
          <p:nvPr/>
        </p:nvSpPr>
        <p:spPr>
          <a:xfrm>
            <a:off x="152400" y="3200400"/>
            <a:ext cx="7772400" cy="533400"/>
          </a:xfrm>
          <a:prstGeom prst="rect">
            <a:avLst/>
          </a:prstGeom>
        </p:spPr>
        <p:txBody>
          <a:bodyPr vert="horz" lIns="91440" tIns="45720" rIns="91440" bIns="45720" rtlCol="0" anchor="ctr">
            <a:normAutofit fontScale="67500" lnSpcReduction="20000"/>
          </a:bodyPr>
          <a:lstStyle/>
          <a:p>
            <a:pPr lvl="0">
              <a:spcBef>
                <a:spcPct val="0"/>
              </a:spcBef>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5. </a:t>
            </a:r>
            <a:r>
              <a:rPr lang="fr-FR" b="1" dirty="0">
                <a:latin typeface="Segoe UI" pitchFamily="34" charset="0"/>
                <a:ea typeface="+mj-ea"/>
                <a:cs typeface="Segoe UI" pitchFamily="34" charset="0"/>
              </a:rPr>
              <a:t>Smart Utilities &amp; ICT Applications - Infrastructure</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Feb,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6" name="Title 1"/>
          <p:cNvSpPr txBox="1">
            <a:spLocks/>
          </p:cNvSpPr>
          <p:nvPr/>
        </p:nvSpPr>
        <p:spPr>
          <a:xfrm>
            <a:off x="76200" y="5302864"/>
            <a:ext cx="7772400" cy="533400"/>
          </a:xfrm>
          <a:prstGeom prst="rect">
            <a:avLst/>
          </a:prstGeom>
        </p:spPr>
        <p:txBody>
          <a:bodyPr vert="horz" lIns="91440" tIns="45720" rIns="91440" bIns="45720" rtlCol="0" anchor="ctr">
            <a:normAutofit fontScale="67500" lnSpcReduction="20000"/>
          </a:bodyPr>
          <a:lstStyle/>
          <a:p>
            <a:pPr lvl="0">
              <a:spcBef>
                <a:spcPct val="0"/>
              </a:spcBef>
            </a:pPr>
            <a:r>
              <a:rPr lang="en-US" b="1" dirty="0">
                <a:latin typeface="Segoe UI" pitchFamily="34" charset="0"/>
                <a:ea typeface="+mj-ea"/>
                <a:cs typeface="Segoe UI" pitchFamily="34" charset="0"/>
              </a:rPr>
              <a:t>6</a:t>
            </a:r>
            <a:r>
              <a:rPr lang="en-US" b="1" dirty="0" smtClean="0">
                <a:latin typeface="Segoe UI" pitchFamily="34" charset="0"/>
                <a:ea typeface="+mj-ea"/>
                <a:cs typeface="Segoe UI" pitchFamily="34" charset="0"/>
              </a:rPr>
              <a:t>. Development of a Traffic Management System</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March,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7" name="Picture 2"/>
          <p:cNvPicPr>
            <a:picLocks noChangeAspect="1" noChangeArrowheads="1"/>
          </p:cNvPicPr>
          <p:nvPr/>
        </p:nvPicPr>
        <p:blipFill>
          <a:blip r:embed="rId4" cstate="print"/>
          <a:srcRect/>
          <a:stretch>
            <a:fillRect/>
          </a:stretch>
        </p:blipFill>
        <p:spPr bwMode="auto">
          <a:xfrm>
            <a:off x="0" y="5836264"/>
            <a:ext cx="9144000" cy="564536"/>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“Smart” Solutions (Details of the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4" name="Title 1"/>
          <p:cNvSpPr txBox="1">
            <a:spLocks/>
          </p:cNvSpPr>
          <p:nvPr/>
        </p:nvSpPr>
        <p:spPr>
          <a:xfrm>
            <a:off x="152400" y="1676400"/>
            <a:ext cx="7772400" cy="533400"/>
          </a:xfrm>
          <a:prstGeom prst="rect">
            <a:avLst/>
          </a:prstGeom>
        </p:spPr>
        <p:txBody>
          <a:bodyPr vert="horz" lIns="91440" tIns="45720" rIns="91440" bIns="45720" rtlCol="0" anchor="ctr">
            <a:normAutofit fontScale="67500" lnSpcReduction="20000"/>
          </a:bodyPr>
          <a:lstStyle/>
          <a:p>
            <a:pPr lvl="0">
              <a:spcBef>
                <a:spcPct val="0"/>
              </a:spcBef>
            </a:pPr>
            <a:r>
              <a:rPr lang="en-US" b="1" dirty="0">
                <a:latin typeface="Segoe UI" pitchFamily="34" charset="0"/>
                <a:ea typeface="+mj-ea"/>
                <a:cs typeface="Segoe UI" pitchFamily="34" charset="0"/>
              </a:rPr>
              <a:t>7</a:t>
            </a:r>
            <a:r>
              <a:rPr lang="en-US" b="1" dirty="0" smtClean="0">
                <a:latin typeface="Segoe UI" pitchFamily="34" charset="0"/>
                <a:ea typeface="+mj-ea"/>
                <a:cs typeface="Segoe UI" pitchFamily="34" charset="0"/>
              </a:rPr>
              <a:t>. Smart Utilities &amp; ICT Applications - Designing and Development of Applications</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31</a:t>
            </a:r>
            <a:r>
              <a:rPr lang="en-US" b="1" baseline="30000" dirty="0" smtClean="0">
                <a:latin typeface="Segoe UI" pitchFamily="34" charset="0"/>
                <a:ea typeface="+mj-ea"/>
                <a:cs typeface="Segoe UI" pitchFamily="34" charset="0"/>
              </a:rPr>
              <a:t>st</a:t>
            </a:r>
            <a:r>
              <a:rPr lang="en-US" b="1" dirty="0" smtClean="0">
                <a:latin typeface="Segoe UI" pitchFamily="34" charset="0"/>
                <a:ea typeface="+mj-ea"/>
                <a:cs typeface="Segoe UI" pitchFamily="34" charset="0"/>
              </a:rPr>
              <a:t> Mar, 2017</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5" name="Title 1"/>
          <p:cNvSpPr txBox="1">
            <a:spLocks/>
          </p:cNvSpPr>
          <p:nvPr/>
        </p:nvSpPr>
        <p:spPr>
          <a:xfrm>
            <a:off x="152400" y="3810000"/>
            <a:ext cx="7772400" cy="533400"/>
          </a:xfrm>
          <a:prstGeom prst="rect">
            <a:avLst/>
          </a:prstGeom>
        </p:spPr>
        <p:txBody>
          <a:bodyPr vert="horz" lIns="91440" tIns="45720" rIns="91440" bIns="45720" rtlCol="0" anchor="ctr">
            <a:normAutofit fontScale="67500" lnSpcReduction="20000"/>
          </a:bodyPr>
          <a:lstStyle/>
          <a:p>
            <a:pPr lvl="0">
              <a:spcBef>
                <a:spcPct val="0"/>
              </a:spcBef>
            </a:pPr>
            <a:r>
              <a:rPr lang="en-US" b="1" dirty="0">
                <a:latin typeface="Segoe UI" pitchFamily="34" charset="0"/>
                <a:ea typeface="+mj-ea"/>
                <a:cs typeface="Segoe UI" pitchFamily="34" charset="0"/>
              </a:rPr>
              <a:t>8</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a:t>
            </a:r>
            <a:r>
              <a:rPr lang="en-US" b="1" dirty="0" smtClean="0">
                <a:latin typeface="Segoe UI" pitchFamily="34" charset="0"/>
                <a:ea typeface="+mj-ea"/>
                <a:cs typeface="Segoe UI" pitchFamily="34" charset="0"/>
              </a:rPr>
              <a:t>Implementation of Smart Car Parking Management System</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Feb, 2017</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8915" name="Picture 3"/>
          <p:cNvPicPr>
            <a:picLocks noChangeAspect="1" noChangeArrowheads="1"/>
          </p:cNvPicPr>
          <p:nvPr/>
        </p:nvPicPr>
        <p:blipFill>
          <a:blip r:embed="rId2" cstate="print"/>
          <a:srcRect/>
          <a:stretch>
            <a:fillRect/>
          </a:stretch>
        </p:blipFill>
        <p:spPr bwMode="auto">
          <a:xfrm>
            <a:off x="0" y="2340906"/>
            <a:ext cx="9144000" cy="1240494"/>
          </a:xfrm>
          <a:prstGeom prst="rect">
            <a:avLst/>
          </a:prstGeom>
          <a:noFill/>
          <a:ln w="9525">
            <a:solidFill>
              <a:schemeClr val="tx1"/>
            </a:solid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1" y="4572000"/>
            <a:ext cx="9144000" cy="750849"/>
          </a:xfrm>
          <a:prstGeom prst="rect">
            <a:avLst/>
          </a:prstGeom>
          <a:noFill/>
          <a:ln w="9525">
            <a:solidFill>
              <a:schemeClr val="tx1"/>
            </a:solidFill>
            <a:miter lim="800000"/>
            <a:headEnd/>
            <a:tailEnd/>
          </a:ln>
        </p:spPr>
      </p:pic>
      <p:sp>
        <p:nvSpPr>
          <p:cNvPr id="16" name="Title 1"/>
          <p:cNvSpPr txBox="1">
            <a:spLocks/>
          </p:cNvSpPr>
          <p:nvPr/>
        </p:nvSpPr>
        <p:spPr>
          <a:xfrm>
            <a:off x="76200" y="5486400"/>
            <a:ext cx="7772400" cy="533400"/>
          </a:xfrm>
          <a:prstGeom prst="rect">
            <a:avLst/>
          </a:prstGeom>
        </p:spPr>
        <p:txBody>
          <a:bodyPr vert="horz" lIns="91440" tIns="45720" rIns="91440" bIns="45720" rtlCol="0" anchor="ctr">
            <a:normAutofit fontScale="67500" lnSpcReduction="20000"/>
          </a:bodyPr>
          <a:lstStyle/>
          <a:p>
            <a:pPr lvl="0">
              <a:spcBef>
                <a:spcPct val="0"/>
              </a:spcBef>
            </a:pPr>
            <a:r>
              <a:rPr lang="en-US" b="1" dirty="0" smtClean="0">
                <a:latin typeface="Segoe UI" pitchFamily="34" charset="0"/>
                <a:ea typeface="+mj-ea"/>
                <a:cs typeface="Segoe UI" pitchFamily="34" charset="0"/>
              </a:rPr>
              <a:t>9. Installation of Smart Poles and VMS Boards</a:t>
            </a: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endParaRPr>
          </a:p>
          <a:p>
            <a:pPr lvl="0">
              <a:spcBef>
                <a:spcPct val="0"/>
              </a:spcBef>
              <a:defRPr/>
            </a:pPr>
            <a:r>
              <a:rPr lang="en-US" b="1" noProof="0" dirty="0" smtClean="0">
                <a:latin typeface="Segoe UI" pitchFamily="34" charset="0"/>
                <a:ea typeface="+mj-ea"/>
                <a:cs typeface="Segoe UI" pitchFamily="34" charset="0"/>
              </a:rPr>
              <a:t> </a:t>
            </a:r>
            <a:r>
              <a:rPr lang="en-US" b="1" dirty="0" smtClean="0">
                <a:latin typeface="Segoe UI" pitchFamily="34" charset="0"/>
                <a:cs typeface="Segoe UI" pitchFamily="34" charset="0"/>
              </a:rPr>
              <a:t>Revised </a:t>
            </a:r>
            <a:r>
              <a:rPr lang="en-US" b="1" noProof="0" dirty="0" smtClean="0">
                <a:latin typeface="Segoe UI" pitchFamily="34" charset="0"/>
                <a:ea typeface="+mj-ea"/>
                <a:cs typeface="Segoe UI" pitchFamily="34" charset="0"/>
              </a:rPr>
              <a:t>Tentative Date of Issue of RfP</a:t>
            </a:r>
            <a:r>
              <a:rPr lang="en-US" b="1" dirty="0">
                <a:latin typeface="Segoe UI" pitchFamily="34" charset="0"/>
                <a:ea typeface="+mj-ea"/>
                <a:cs typeface="Segoe UI" pitchFamily="34" charset="0"/>
              </a:rPr>
              <a:t> </a:t>
            </a:r>
            <a:r>
              <a:rPr lang="en-US" b="1" dirty="0" smtClean="0">
                <a:latin typeface="Segoe UI" pitchFamily="34" charset="0"/>
                <a:ea typeface="+mj-ea"/>
                <a:cs typeface="Segoe UI" pitchFamily="34" charset="0"/>
              </a:rPr>
              <a:t>: Mar, 2017</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7" name="Picture 2"/>
          <p:cNvPicPr>
            <a:picLocks noChangeAspect="1" noChangeArrowheads="1"/>
          </p:cNvPicPr>
          <p:nvPr/>
        </p:nvPicPr>
        <p:blipFill>
          <a:blip r:embed="rId4" cstate="print"/>
          <a:srcRect/>
          <a:stretch>
            <a:fillRect/>
          </a:stretch>
        </p:blipFill>
        <p:spPr bwMode="auto">
          <a:xfrm>
            <a:off x="0" y="6096000"/>
            <a:ext cx="9144000" cy="475785"/>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ABD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8" name="Table 7"/>
          <p:cNvGraphicFramePr>
            <a:graphicFrameLocks noGrp="1"/>
          </p:cNvGraphicFramePr>
          <p:nvPr/>
        </p:nvGraphicFramePr>
        <p:xfrm>
          <a:off x="228600" y="2057401"/>
          <a:ext cx="8305800" cy="4003430"/>
        </p:xfrm>
        <a:graphic>
          <a:graphicData uri="http://schemas.openxmlformats.org/drawingml/2006/table">
            <a:tbl>
              <a:tblPr firstRow="1" bandRow="1">
                <a:tableStyleId>{073A0DAA-6AF3-43AB-8588-CEC1D06C72B9}</a:tableStyleId>
              </a:tblPr>
              <a:tblGrid>
                <a:gridCol w="1661160"/>
                <a:gridCol w="1661160"/>
                <a:gridCol w="1661160"/>
                <a:gridCol w="1661160"/>
                <a:gridCol w="1661160"/>
              </a:tblGrid>
              <a:tr h="838199">
                <a:tc>
                  <a:txBody>
                    <a:bodyPr/>
                    <a:lstStyle/>
                    <a:p>
                      <a:r>
                        <a:rPr lang="en-US" sz="1400" dirty="0" smtClean="0"/>
                        <a:t>City Name</a:t>
                      </a:r>
                      <a:endParaRPr lang="en-US" sz="1400" dirty="0">
                        <a:latin typeface="Segoe UI" pitchFamily="34" charset="0"/>
                        <a:cs typeface="Segoe UI" pitchFamily="34" charset="0"/>
                      </a:endParaRPr>
                    </a:p>
                  </a:txBody>
                  <a:tcPr/>
                </a:tc>
                <a:tc>
                  <a:txBody>
                    <a:bodyPr/>
                    <a:lstStyle/>
                    <a:p>
                      <a:r>
                        <a:rPr lang="en-US" sz="1400" dirty="0" smtClean="0"/>
                        <a:t>Proposed Projects (No.)</a:t>
                      </a:r>
                      <a:endParaRPr lang="en-US" sz="1400" dirty="0">
                        <a:latin typeface="Segoe UI" pitchFamily="34" charset="0"/>
                        <a:cs typeface="Segoe UI" pitchFamily="34" charset="0"/>
                      </a:endParaRPr>
                    </a:p>
                  </a:txBody>
                  <a:tcPr/>
                </a:tc>
                <a:tc>
                  <a:txBody>
                    <a:bodyPr/>
                    <a:lstStyle/>
                    <a:p>
                      <a:r>
                        <a:rPr lang="en-US" sz="1400" dirty="0" smtClean="0"/>
                        <a:t>RfP under Preparation</a:t>
                      </a:r>
                      <a:endParaRPr lang="en-US" sz="1400" dirty="0">
                        <a:latin typeface="Segoe UI" pitchFamily="34" charset="0"/>
                        <a:cs typeface="Segoe UI" pitchFamily="34" charset="0"/>
                      </a:endParaRPr>
                    </a:p>
                  </a:txBody>
                  <a:tcPr/>
                </a:tc>
                <a:tc>
                  <a:txBody>
                    <a:bodyPr/>
                    <a:lstStyle/>
                    <a:p>
                      <a:r>
                        <a:rPr lang="en-US" sz="1400" dirty="0" smtClean="0"/>
                        <a:t>Work Started (No)</a:t>
                      </a:r>
                      <a:endParaRPr lang="en-US" sz="1400" dirty="0">
                        <a:latin typeface="Segoe UI" pitchFamily="34" charset="0"/>
                        <a:cs typeface="Segoe UI" pitchFamily="34" charset="0"/>
                      </a:endParaRPr>
                    </a:p>
                  </a:txBody>
                  <a:tcPr/>
                </a:tc>
                <a:tc>
                  <a:txBody>
                    <a:bodyPr/>
                    <a:lstStyle/>
                    <a:p>
                      <a:r>
                        <a:rPr lang="en-US" sz="1400" dirty="0" smtClean="0"/>
                        <a:t>Physical</a:t>
                      </a:r>
                      <a:r>
                        <a:rPr lang="en-US" sz="1400" baseline="0" dirty="0" smtClean="0"/>
                        <a:t> Progress (% completed)</a:t>
                      </a:r>
                      <a:endParaRPr lang="en-US" sz="1400" dirty="0">
                        <a:latin typeface="Segoe UI" pitchFamily="34" charset="0"/>
                        <a:cs typeface="Segoe UI" pitchFamily="34" charset="0"/>
                      </a:endParaRPr>
                    </a:p>
                  </a:txBody>
                  <a:tcPr/>
                </a:tc>
              </a:tr>
              <a:tr h="513471">
                <a:tc>
                  <a:txBody>
                    <a:bodyPr/>
                    <a:lstStyle/>
                    <a:p>
                      <a:r>
                        <a:rPr lang="en-US" sz="1200" dirty="0" smtClean="0">
                          <a:latin typeface="Segoe UI" pitchFamily="34" charset="0"/>
                          <a:cs typeface="Segoe UI" pitchFamily="34" charset="0"/>
                        </a:rPr>
                        <a:t>Udaipur</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39 (34 + 5 Quick Wins)</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19</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9</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Open Air Gym and Solar roof top in government buildings have been completed</a:t>
                      </a:r>
                    </a:p>
                    <a:p>
                      <a:pPr>
                        <a:buFont typeface="Arial" pitchFamily="34" charset="0"/>
                        <a:buChar char="•"/>
                      </a:pPr>
                      <a:r>
                        <a:rPr lang="en-US" sz="1200" dirty="0" smtClean="0">
                          <a:latin typeface="Segoe UI" pitchFamily="34" charset="0"/>
                          <a:cs typeface="Segoe UI" pitchFamily="34" charset="0"/>
                        </a:rPr>
                        <a:t>Smart Classrooms</a:t>
                      </a:r>
                      <a:r>
                        <a:rPr lang="en-US" sz="1200" baseline="0" dirty="0" smtClean="0">
                          <a:latin typeface="Segoe UI" pitchFamily="34" charset="0"/>
                          <a:cs typeface="Segoe UI" pitchFamily="34" charset="0"/>
                        </a:rPr>
                        <a:t> and </a:t>
                      </a:r>
                      <a:r>
                        <a:rPr lang="en-US" sz="1200" dirty="0" smtClean="0">
                          <a:latin typeface="Segoe UI" pitchFamily="34" charset="0"/>
                          <a:cs typeface="Segoe UI" pitchFamily="34" charset="0"/>
                        </a:rPr>
                        <a:t>Heritage</a:t>
                      </a:r>
                      <a:r>
                        <a:rPr lang="en-US" sz="1200" baseline="0" dirty="0" smtClean="0">
                          <a:latin typeface="Segoe UI" pitchFamily="34" charset="0"/>
                          <a:cs typeface="Segoe UI" pitchFamily="34" charset="0"/>
                        </a:rPr>
                        <a:t> Conservation work is under progress</a:t>
                      </a:r>
                    </a:p>
                    <a:p>
                      <a:pPr>
                        <a:buFont typeface="Arial" pitchFamily="34" charset="0"/>
                        <a:buChar char="•"/>
                      </a:pPr>
                      <a:r>
                        <a:rPr lang="en-US" sz="1200" baseline="0" dirty="0" smtClean="0">
                          <a:latin typeface="Segoe UI" pitchFamily="34" charset="0"/>
                          <a:cs typeface="Segoe UI" pitchFamily="34" charset="0"/>
                        </a:rPr>
                        <a:t>The construction for Command and Control Centre has started</a:t>
                      </a:r>
                    </a:p>
                    <a:p>
                      <a:pPr>
                        <a:buFont typeface="Arial" pitchFamily="34" charset="0"/>
                        <a:buNone/>
                      </a:pPr>
                      <a:r>
                        <a:rPr lang="en-US" sz="1200" baseline="0" dirty="0" smtClean="0">
                          <a:latin typeface="Segoe UI" pitchFamily="34" charset="0"/>
                          <a:cs typeface="Segoe UI" pitchFamily="34" charset="0"/>
                        </a:rPr>
                        <a:t>REFER SLIDE 3-4 FOR DETAILS</a:t>
                      </a:r>
                      <a:endParaRPr lang="en-US" sz="1200" dirty="0">
                        <a:latin typeface="Segoe UI" pitchFamily="34" charset="0"/>
                        <a:cs typeface="Segoe UI" pitchFamily="34" charset="0"/>
                      </a:endParaRPr>
                    </a:p>
                  </a:txBody>
                  <a:tcPr/>
                </a:tc>
              </a:tr>
              <a:tr h="513471">
                <a:tc>
                  <a:txBody>
                    <a:bodyPr/>
                    <a:lstStyle/>
                    <a:p>
                      <a:endParaRPr lang="en-US" sz="1200" dirty="0">
                        <a:latin typeface="Segoe UI" pitchFamily="34" charset="0"/>
                        <a:cs typeface="Segoe UI" pitchFamily="34" charset="0"/>
                      </a:endParaRPr>
                    </a:p>
                  </a:txBody>
                  <a:tcPr/>
                </a:tc>
                <a:tc>
                  <a:txBody>
                    <a:bodyPr/>
                    <a:lstStyle/>
                    <a:p>
                      <a:endParaRPr lang="en-US" sz="120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ABD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6867" name="Picture 3"/>
          <p:cNvPicPr>
            <a:picLocks noChangeAspect="1" noChangeArrowheads="1"/>
          </p:cNvPicPr>
          <p:nvPr/>
        </p:nvPicPr>
        <p:blipFill>
          <a:blip r:embed="rId2" cstate="print"/>
          <a:srcRect/>
          <a:stretch>
            <a:fillRect/>
          </a:stretch>
        </p:blipFill>
        <p:spPr bwMode="auto">
          <a:xfrm>
            <a:off x="35315" y="1676400"/>
            <a:ext cx="9032485" cy="4114799"/>
          </a:xfrm>
          <a:prstGeom prst="rect">
            <a:avLst/>
          </a:prstGeom>
          <a:noFill/>
          <a:ln w="9525">
            <a:solidFill>
              <a:schemeClr val="tx1"/>
            </a:solid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 ABD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37892" name="Picture 4"/>
          <p:cNvPicPr>
            <a:picLocks noChangeAspect="1" noChangeArrowheads="1"/>
          </p:cNvPicPr>
          <p:nvPr/>
        </p:nvPicPr>
        <p:blipFill>
          <a:blip r:embed="rId2" cstate="print"/>
          <a:srcRect/>
          <a:stretch>
            <a:fillRect/>
          </a:stretch>
        </p:blipFill>
        <p:spPr bwMode="auto">
          <a:xfrm>
            <a:off x="76200" y="1905000"/>
            <a:ext cx="8860008" cy="1883982"/>
          </a:xfrm>
          <a:prstGeom prst="rect">
            <a:avLst/>
          </a:prstGeom>
          <a:noFill/>
          <a:ln w="9525">
            <a:solidFill>
              <a:schemeClr val="tx1"/>
            </a:solidFill>
            <a:miter lim="800000"/>
            <a:headEnd/>
            <a:tailEnd/>
          </a:ln>
        </p:spPr>
      </p:pic>
      <p:sp>
        <p:nvSpPr>
          <p:cNvPr id="10" name="Rectangle 9"/>
          <p:cNvSpPr/>
          <p:nvPr/>
        </p:nvSpPr>
        <p:spPr>
          <a:xfrm>
            <a:off x="381000" y="4038600"/>
            <a:ext cx="6858000" cy="400110"/>
          </a:xfrm>
          <a:prstGeom prst="rect">
            <a:avLst/>
          </a:prstGeom>
        </p:spPr>
        <p:txBody>
          <a:bodyPr wrap="square">
            <a:spAutoFit/>
          </a:bodyPr>
          <a:lstStyle/>
          <a:p>
            <a:r>
              <a:rPr lang="en-US" sz="1000" b="1" dirty="0" smtClean="0">
                <a:latin typeface="Segoe UI" pitchFamily="34" charset="0"/>
                <a:cs typeface="Segoe UI" pitchFamily="34" charset="0"/>
              </a:rPr>
              <a:t>N.B. </a:t>
            </a:r>
            <a:r>
              <a:rPr lang="en-US" sz="1000" dirty="0" smtClean="0">
                <a:latin typeface="Segoe UI" pitchFamily="34" charset="0"/>
                <a:cs typeface="Segoe UI" pitchFamily="34" charset="0"/>
              </a:rPr>
              <a:t>The Cost is based on the pro rated Budgeted Cost available against the individual modules from the TOR. This has been done because of the absence of individual Budgeted Cost of line items</a:t>
            </a:r>
            <a:endParaRPr lang="en-US" sz="1000" dirty="0">
              <a:latin typeface="Segoe UI" pitchFamily="34" charset="0"/>
              <a:cs typeface="Segoe UI" pitchFamily="34" charset="0"/>
            </a:endParaRPr>
          </a:p>
        </p:txBody>
      </p:sp>
      <p:sp>
        <p:nvSpPr>
          <p:cNvPr id="11" name="Rectangle 10"/>
          <p:cNvSpPr/>
          <p:nvPr/>
        </p:nvSpPr>
        <p:spPr>
          <a:xfrm>
            <a:off x="304800" y="5257800"/>
            <a:ext cx="8610600" cy="1200329"/>
          </a:xfrm>
          <a:prstGeom prst="rect">
            <a:avLst/>
          </a:prstGeom>
        </p:spPr>
        <p:txBody>
          <a:bodyPr wrap="square">
            <a:spAutoFit/>
          </a:bodyPr>
          <a:lstStyle/>
          <a:p>
            <a:pPr>
              <a:buFont typeface="Arial" pitchFamily="34" charset="0"/>
              <a:buChar char="•"/>
            </a:pPr>
            <a:r>
              <a:rPr lang="en-US" sz="1200" dirty="0" smtClean="0">
                <a:latin typeface="Segoe UI" pitchFamily="34" charset="0"/>
                <a:cs typeface="Segoe UI" pitchFamily="34" charset="0"/>
              </a:rPr>
              <a:t>Development of Open Air Gymnasium at Gulab Garden</a:t>
            </a:r>
          </a:p>
          <a:p>
            <a:pPr>
              <a:buFont typeface="Arial" pitchFamily="34" charset="0"/>
              <a:buChar char="•"/>
            </a:pPr>
            <a:r>
              <a:rPr lang="en-US" sz="1200" dirty="0" smtClean="0">
                <a:latin typeface="Segoe UI" pitchFamily="34" charset="0"/>
                <a:cs typeface="Segoe UI" pitchFamily="34" charset="0"/>
              </a:rPr>
              <a:t>Conservation &amp; Development Works of Heritage façade, Lighting &amp; Signage’s for Historic Bazaars in the Walled City, Udaipur under package for Udaipur Smart City Project Phase-I</a:t>
            </a:r>
          </a:p>
          <a:p>
            <a:pPr>
              <a:buFont typeface="Arial" pitchFamily="34" charset="0"/>
              <a:buChar char="•"/>
            </a:pPr>
            <a:r>
              <a:rPr lang="en-US" sz="1200" dirty="0" smtClean="0">
                <a:latin typeface="Segoe UI" pitchFamily="34" charset="0"/>
                <a:cs typeface="Segoe UI" pitchFamily="34" charset="0"/>
              </a:rPr>
              <a:t>Setting up Smart Class Rooms in Government Schools of walled City Area Udaipur</a:t>
            </a:r>
          </a:p>
          <a:p>
            <a:pPr>
              <a:buFont typeface="Arial" pitchFamily="34" charset="0"/>
              <a:buChar char="•"/>
            </a:pPr>
            <a:r>
              <a:rPr lang="en-US" sz="1200" dirty="0" smtClean="0">
                <a:latin typeface="Segoe UI" pitchFamily="34" charset="0"/>
                <a:cs typeface="Segoe UI" pitchFamily="34" charset="0"/>
              </a:rPr>
              <a:t>Installation of Solar roof top in government buildings in the ABD (walled city) area</a:t>
            </a:r>
          </a:p>
          <a:p>
            <a:pPr>
              <a:buFont typeface="Arial" pitchFamily="34" charset="0"/>
              <a:buChar char="•"/>
            </a:pPr>
            <a:r>
              <a:rPr lang="en-US" sz="1200" dirty="0" smtClean="0">
                <a:latin typeface="Segoe UI" pitchFamily="34" charset="0"/>
                <a:cs typeface="Segoe UI" pitchFamily="34" charset="0"/>
              </a:rPr>
              <a:t>Construction of Control and Command centre Building</a:t>
            </a:r>
            <a:endParaRPr lang="en-US" sz="1200" dirty="0">
              <a:latin typeface="Segoe UI" pitchFamily="34" charset="0"/>
              <a:cs typeface="Segoe UI" pitchFamily="34" charset="0"/>
            </a:endParaRPr>
          </a:p>
        </p:txBody>
      </p:sp>
      <p:sp>
        <p:nvSpPr>
          <p:cNvPr id="12" name="Title 1"/>
          <p:cNvSpPr txBox="1">
            <a:spLocks/>
          </p:cNvSpPr>
          <p:nvPr/>
        </p:nvSpPr>
        <p:spPr>
          <a:xfrm>
            <a:off x="152400" y="4724400"/>
            <a:ext cx="7772400" cy="533400"/>
          </a:xfrm>
          <a:prstGeom prst="rect">
            <a:avLst/>
          </a:prstGeom>
        </p:spPr>
        <p:txBody>
          <a:bodyPr vert="horz" lIns="91440" tIns="45720" rIns="91440" bIns="45720" rtlCol="0" anchor="ctr">
            <a:normAutofit fontScale="97500"/>
          </a:bodyPr>
          <a:lstStyle/>
          <a:p>
            <a:pPr lvl="0">
              <a:spcBef>
                <a:spcPct val="0"/>
              </a:spcBef>
            </a:pPr>
            <a:r>
              <a:rPr lang="en-US" sz="1200" b="1" dirty="0" smtClean="0">
                <a:latin typeface="Segoe UI" pitchFamily="34" charset="0"/>
                <a:ea typeface="+mj-ea"/>
                <a:cs typeface="Segoe UI" pitchFamily="34" charset="0"/>
              </a:rPr>
              <a:t>Projects already started/completed (Refer Details in Slides 3-4)</a:t>
            </a:r>
            <a:endParaRPr kumimoji="0" lang="en-US" sz="12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95400" y="1295400"/>
            <a:ext cx="61722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FOR WHICH TENDER HAS BEEN ISSUED…</a:t>
            </a:r>
            <a:endParaRPr kumimoji="0" lang="en-US" sz="16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Freeform 17"/>
          <p:cNvSpPr>
            <a:spLocks noEditPoints="1"/>
          </p:cNvSpPr>
          <p:nvPr/>
        </p:nvSpPr>
        <p:spPr bwMode="auto">
          <a:xfrm>
            <a:off x="838200" y="1371600"/>
            <a:ext cx="302559" cy="361106"/>
          </a:xfrm>
          <a:custGeom>
            <a:avLst/>
            <a:gdLst>
              <a:gd name="T0" fmla="*/ 412 w 2667"/>
              <a:gd name="T1" fmla="*/ 573 h 2951"/>
              <a:gd name="T2" fmla="*/ 933 w 2667"/>
              <a:gd name="T3" fmla="*/ 156 h 2951"/>
              <a:gd name="T4" fmla="*/ 1435 w 2667"/>
              <a:gd name="T5" fmla="*/ 0 h 2951"/>
              <a:gd name="T6" fmla="*/ 2245 w 2667"/>
              <a:gd name="T7" fmla="*/ 505 h 2951"/>
              <a:gd name="T8" fmla="*/ 2667 w 2667"/>
              <a:gd name="T9" fmla="*/ 708 h 2951"/>
              <a:gd name="T10" fmla="*/ 2667 w 2667"/>
              <a:gd name="T11" fmla="*/ 1985 h 2951"/>
              <a:gd name="T12" fmla="*/ 2527 w 2667"/>
              <a:gd name="T13" fmla="*/ 2624 h 2951"/>
              <a:gd name="T14" fmla="*/ 2546 w 2667"/>
              <a:gd name="T15" fmla="*/ 2517 h 2951"/>
              <a:gd name="T16" fmla="*/ 2598 w 2667"/>
              <a:gd name="T17" fmla="*/ 2277 h 2951"/>
              <a:gd name="T18" fmla="*/ 2541 w 2667"/>
              <a:gd name="T19" fmla="*/ 2024 h 2951"/>
              <a:gd name="T20" fmla="*/ 2475 w 2667"/>
              <a:gd name="T21" fmla="*/ 1566 h 2951"/>
              <a:gd name="T22" fmla="*/ 2475 w 2667"/>
              <a:gd name="T23" fmla="*/ 845 h 2951"/>
              <a:gd name="T24" fmla="*/ 1194 w 2667"/>
              <a:gd name="T25" fmla="*/ 773 h 2951"/>
              <a:gd name="T26" fmla="*/ 198 w 2667"/>
              <a:gd name="T27" fmla="*/ 1073 h 2951"/>
              <a:gd name="T28" fmla="*/ 198 w 2667"/>
              <a:gd name="T29" fmla="*/ 2076 h 2951"/>
              <a:gd name="T30" fmla="*/ 802 w 2667"/>
              <a:gd name="T31" fmla="*/ 2377 h 2951"/>
              <a:gd name="T32" fmla="*/ 1581 w 2667"/>
              <a:gd name="T33" fmla="*/ 2394 h 2951"/>
              <a:gd name="T34" fmla="*/ 1592 w 2667"/>
              <a:gd name="T35" fmla="*/ 2624 h 2951"/>
              <a:gd name="T36" fmla="*/ 533 w 2667"/>
              <a:gd name="T37" fmla="*/ 2624 h 2951"/>
              <a:gd name="T38" fmla="*/ 0 w 2667"/>
              <a:gd name="T39" fmla="*/ 1985 h 2951"/>
              <a:gd name="T40" fmla="*/ 0 w 2667"/>
              <a:gd name="T41" fmla="*/ 708 h 2951"/>
              <a:gd name="T42" fmla="*/ 1950 w 2667"/>
              <a:gd name="T43" fmla="*/ 1606 h 2951"/>
              <a:gd name="T44" fmla="*/ 1369 w 2667"/>
              <a:gd name="T45" fmla="*/ 581 h 2951"/>
              <a:gd name="T46" fmla="*/ 2024 w 2667"/>
              <a:gd name="T47" fmla="*/ 465 h 2951"/>
              <a:gd name="T48" fmla="*/ 1370 w 2667"/>
              <a:gd name="T49" fmla="*/ 116 h 2951"/>
              <a:gd name="T50" fmla="*/ 713 w 2667"/>
              <a:gd name="T51" fmla="*/ 465 h 2951"/>
              <a:gd name="T52" fmla="*/ 1427 w 2667"/>
              <a:gd name="T53" fmla="*/ 287 h 2951"/>
              <a:gd name="T54" fmla="*/ 1449 w 2667"/>
              <a:gd name="T55" fmla="*/ 351 h 2951"/>
              <a:gd name="T56" fmla="*/ 1416 w 2667"/>
              <a:gd name="T57" fmla="*/ 408 h 2951"/>
              <a:gd name="T58" fmla="*/ 1342 w 2667"/>
              <a:gd name="T59" fmla="*/ 408 h 2951"/>
              <a:gd name="T60" fmla="*/ 1308 w 2667"/>
              <a:gd name="T61" fmla="*/ 351 h 2951"/>
              <a:gd name="T62" fmla="*/ 1331 w 2667"/>
              <a:gd name="T63" fmla="*/ 287 h 2951"/>
              <a:gd name="T64" fmla="*/ 2077 w 2667"/>
              <a:gd name="T65" fmla="*/ 2888 h 2951"/>
              <a:gd name="T66" fmla="*/ 1881 w 2667"/>
              <a:gd name="T67" fmla="*/ 2616 h 2951"/>
              <a:gd name="T68" fmla="*/ 1733 w 2667"/>
              <a:gd name="T69" fmla="*/ 2454 h 2951"/>
              <a:gd name="T70" fmla="*/ 1702 w 2667"/>
              <a:gd name="T71" fmla="*/ 2243 h 2951"/>
              <a:gd name="T72" fmla="*/ 1748 w 2667"/>
              <a:gd name="T73" fmla="*/ 2102 h 2951"/>
              <a:gd name="T74" fmla="*/ 1871 w 2667"/>
              <a:gd name="T75" fmla="*/ 1980 h 2951"/>
              <a:gd name="T76" fmla="*/ 2055 w 2667"/>
              <a:gd name="T77" fmla="*/ 1927 h 2951"/>
              <a:gd name="T78" fmla="*/ 2261 w 2667"/>
              <a:gd name="T79" fmla="*/ 1971 h 2951"/>
              <a:gd name="T80" fmla="*/ 2410 w 2667"/>
              <a:gd name="T81" fmla="*/ 2122 h 2951"/>
              <a:gd name="T82" fmla="*/ 2438 w 2667"/>
              <a:gd name="T83" fmla="*/ 2374 h 2951"/>
              <a:gd name="T84" fmla="*/ 2310 w 2667"/>
              <a:gd name="T85" fmla="*/ 2588 h 2951"/>
              <a:gd name="T86" fmla="*/ 2176 w 2667"/>
              <a:gd name="T87" fmla="*/ 2143 h 2951"/>
              <a:gd name="T88" fmla="*/ 2256 w 2667"/>
              <a:gd name="T89" fmla="*/ 2293 h 2951"/>
              <a:gd name="T90" fmla="*/ 2176 w 2667"/>
              <a:gd name="T91" fmla="*/ 2444 h 2951"/>
              <a:gd name="T92" fmla="*/ 2002 w 2667"/>
              <a:gd name="T93" fmla="*/ 2460 h 2951"/>
              <a:gd name="T94" fmla="*/ 1893 w 2667"/>
              <a:gd name="T95" fmla="*/ 2330 h 2951"/>
              <a:gd name="T96" fmla="*/ 1943 w 2667"/>
              <a:gd name="T97" fmla="*/ 2165 h 2951"/>
              <a:gd name="T98" fmla="*/ 2275 w 2667"/>
              <a:gd name="T99" fmla="*/ 1820 h 2951"/>
              <a:gd name="T100" fmla="*/ 2004 w 2667"/>
              <a:gd name="T101" fmla="*/ 1798 h 2951"/>
              <a:gd name="T102" fmla="*/ 1660 w 2667"/>
              <a:gd name="T103" fmla="*/ 1974 h 2951"/>
              <a:gd name="T104" fmla="*/ 1582 w 2667"/>
              <a:gd name="T105" fmla="*/ 2138 h 2951"/>
              <a:gd name="T106" fmla="*/ 1119 w 2667"/>
              <a:gd name="T107" fmla="*/ 2217 h 2951"/>
              <a:gd name="T108" fmla="*/ 368 w 2667"/>
              <a:gd name="T109" fmla="*/ 2217 h 2951"/>
              <a:gd name="T110" fmla="*/ 368 w 2667"/>
              <a:gd name="T111" fmla="*/ 1394 h 2951"/>
              <a:gd name="T112" fmla="*/ 852 w 2667"/>
              <a:gd name="T113" fmla="*/ 899 h 2951"/>
              <a:gd name="T114" fmla="*/ 2063 w 2667"/>
              <a:gd name="T115" fmla="*/ 899 h 2951"/>
              <a:gd name="T116" fmla="*/ 2304 w 2667"/>
              <a:gd name="T117" fmla="*/ 1363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7" h="2951">
                <a:moveTo>
                  <a:pt x="0" y="581"/>
                </a:moveTo>
                <a:lnTo>
                  <a:pt x="51" y="581"/>
                </a:lnTo>
                <a:lnTo>
                  <a:pt x="101" y="581"/>
                </a:lnTo>
                <a:lnTo>
                  <a:pt x="152" y="581"/>
                </a:lnTo>
                <a:lnTo>
                  <a:pt x="202" y="581"/>
                </a:lnTo>
                <a:lnTo>
                  <a:pt x="253" y="581"/>
                </a:lnTo>
                <a:lnTo>
                  <a:pt x="304" y="581"/>
                </a:lnTo>
                <a:lnTo>
                  <a:pt x="355" y="581"/>
                </a:lnTo>
                <a:lnTo>
                  <a:pt x="405" y="581"/>
                </a:lnTo>
                <a:lnTo>
                  <a:pt x="412" y="573"/>
                </a:lnTo>
                <a:lnTo>
                  <a:pt x="432" y="555"/>
                </a:lnTo>
                <a:lnTo>
                  <a:pt x="464" y="528"/>
                </a:lnTo>
                <a:lnTo>
                  <a:pt x="507" y="494"/>
                </a:lnTo>
                <a:lnTo>
                  <a:pt x="558" y="453"/>
                </a:lnTo>
                <a:lnTo>
                  <a:pt x="615" y="407"/>
                </a:lnTo>
                <a:lnTo>
                  <a:pt x="677" y="358"/>
                </a:lnTo>
                <a:lnTo>
                  <a:pt x="742" y="307"/>
                </a:lnTo>
                <a:lnTo>
                  <a:pt x="807" y="255"/>
                </a:lnTo>
                <a:lnTo>
                  <a:pt x="872" y="204"/>
                </a:lnTo>
                <a:lnTo>
                  <a:pt x="933" y="156"/>
                </a:lnTo>
                <a:lnTo>
                  <a:pt x="990" y="111"/>
                </a:lnTo>
                <a:lnTo>
                  <a:pt x="1039" y="72"/>
                </a:lnTo>
                <a:lnTo>
                  <a:pt x="1081" y="40"/>
                </a:lnTo>
                <a:lnTo>
                  <a:pt x="1112" y="15"/>
                </a:lnTo>
                <a:lnTo>
                  <a:pt x="1131" y="0"/>
                </a:lnTo>
                <a:lnTo>
                  <a:pt x="1191" y="0"/>
                </a:lnTo>
                <a:lnTo>
                  <a:pt x="1253" y="0"/>
                </a:lnTo>
                <a:lnTo>
                  <a:pt x="1313" y="0"/>
                </a:lnTo>
                <a:lnTo>
                  <a:pt x="1375" y="0"/>
                </a:lnTo>
                <a:lnTo>
                  <a:pt x="1435" y="0"/>
                </a:lnTo>
                <a:lnTo>
                  <a:pt x="1497" y="0"/>
                </a:lnTo>
                <a:lnTo>
                  <a:pt x="1557" y="0"/>
                </a:lnTo>
                <a:lnTo>
                  <a:pt x="1619" y="0"/>
                </a:lnTo>
                <a:lnTo>
                  <a:pt x="1708" y="72"/>
                </a:lnTo>
                <a:lnTo>
                  <a:pt x="1797" y="145"/>
                </a:lnTo>
                <a:lnTo>
                  <a:pt x="1887" y="217"/>
                </a:lnTo>
                <a:lnTo>
                  <a:pt x="1976" y="289"/>
                </a:lnTo>
                <a:lnTo>
                  <a:pt x="2065" y="361"/>
                </a:lnTo>
                <a:lnTo>
                  <a:pt x="2155" y="433"/>
                </a:lnTo>
                <a:lnTo>
                  <a:pt x="2245" y="505"/>
                </a:lnTo>
                <a:lnTo>
                  <a:pt x="2334" y="577"/>
                </a:lnTo>
                <a:lnTo>
                  <a:pt x="2345" y="579"/>
                </a:lnTo>
                <a:lnTo>
                  <a:pt x="2378" y="581"/>
                </a:lnTo>
                <a:lnTo>
                  <a:pt x="2426" y="581"/>
                </a:lnTo>
                <a:lnTo>
                  <a:pt x="2483" y="582"/>
                </a:lnTo>
                <a:lnTo>
                  <a:pt x="2542" y="582"/>
                </a:lnTo>
                <a:lnTo>
                  <a:pt x="2596" y="581"/>
                </a:lnTo>
                <a:lnTo>
                  <a:pt x="2640" y="581"/>
                </a:lnTo>
                <a:lnTo>
                  <a:pt x="2667" y="581"/>
                </a:lnTo>
                <a:lnTo>
                  <a:pt x="2667" y="708"/>
                </a:lnTo>
                <a:lnTo>
                  <a:pt x="2667" y="836"/>
                </a:lnTo>
                <a:lnTo>
                  <a:pt x="2667" y="964"/>
                </a:lnTo>
                <a:lnTo>
                  <a:pt x="2667" y="1091"/>
                </a:lnTo>
                <a:lnTo>
                  <a:pt x="2667" y="1219"/>
                </a:lnTo>
                <a:lnTo>
                  <a:pt x="2667" y="1347"/>
                </a:lnTo>
                <a:lnTo>
                  <a:pt x="2667" y="1474"/>
                </a:lnTo>
                <a:lnTo>
                  <a:pt x="2667" y="1602"/>
                </a:lnTo>
                <a:lnTo>
                  <a:pt x="2667" y="1730"/>
                </a:lnTo>
                <a:lnTo>
                  <a:pt x="2667" y="1857"/>
                </a:lnTo>
                <a:lnTo>
                  <a:pt x="2667" y="1985"/>
                </a:lnTo>
                <a:lnTo>
                  <a:pt x="2667" y="2113"/>
                </a:lnTo>
                <a:lnTo>
                  <a:pt x="2667" y="2240"/>
                </a:lnTo>
                <a:lnTo>
                  <a:pt x="2667" y="2369"/>
                </a:lnTo>
                <a:lnTo>
                  <a:pt x="2667" y="2496"/>
                </a:lnTo>
                <a:lnTo>
                  <a:pt x="2667" y="2624"/>
                </a:lnTo>
                <a:lnTo>
                  <a:pt x="2638" y="2624"/>
                </a:lnTo>
                <a:lnTo>
                  <a:pt x="2609" y="2624"/>
                </a:lnTo>
                <a:lnTo>
                  <a:pt x="2581" y="2624"/>
                </a:lnTo>
                <a:lnTo>
                  <a:pt x="2554" y="2624"/>
                </a:lnTo>
                <a:lnTo>
                  <a:pt x="2527" y="2624"/>
                </a:lnTo>
                <a:lnTo>
                  <a:pt x="2499" y="2624"/>
                </a:lnTo>
                <a:lnTo>
                  <a:pt x="2470" y="2624"/>
                </a:lnTo>
                <a:lnTo>
                  <a:pt x="2440" y="2624"/>
                </a:lnTo>
                <a:lnTo>
                  <a:pt x="2459" y="2613"/>
                </a:lnTo>
                <a:lnTo>
                  <a:pt x="2477" y="2600"/>
                </a:lnTo>
                <a:lnTo>
                  <a:pt x="2493" y="2587"/>
                </a:lnTo>
                <a:lnTo>
                  <a:pt x="2508" y="2571"/>
                </a:lnTo>
                <a:lnTo>
                  <a:pt x="2522" y="2554"/>
                </a:lnTo>
                <a:lnTo>
                  <a:pt x="2535" y="2536"/>
                </a:lnTo>
                <a:lnTo>
                  <a:pt x="2546" y="2517"/>
                </a:lnTo>
                <a:lnTo>
                  <a:pt x="2557" y="2496"/>
                </a:lnTo>
                <a:lnTo>
                  <a:pt x="2566" y="2474"/>
                </a:lnTo>
                <a:lnTo>
                  <a:pt x="2574" y="2452"/>
                </a:lnTo>
                <a:lnTo>
                  <a:pt x="2581" y="2428"/>
                </a:lnTo>
                <a:lnTo>
                  <a:pt x="2586" y="2404"/>
                </a:lnTo>
                <a:lnTo>
                  <a:pt x="2590" y="2380"/>
                </a:lnTo>
                <a:lnTo>
                  <a:pt x="2594" y="2354"/>
                </a:lnTo>
                <a:lnTo>
                  <a:pt x="2596" y="2329"/>
                </a:lnTo>
                <a:lnTo>
                  <a:pt x="2598" y="2303"/>
                </a:lnTo>
                <a:lnTo>
                  <a:pt x="2598" y="2277"/>
                </a:lnTo>
                <a:lnTo>
                  <a:pt x="2596" y="2251"/>
                </a:lnTo>
                <a:lnTo>
                  <a:pt x="2594" y="2223"/>
                </a:lnTo>
                <a:lnTo>
                  <a:pt x="2591" y="2197"/>
                </a:lnTo>
                <a:lnTo>
                  <a:pt x="2587" y="2171"/>
                </a:lnTo>
                <a:lnTo>
                  <a:pt x="2582" y="2145"/>
                </a:lnTo>
                <a:lnTo>
                  <a:pt x="2576" y="2120"/>
                </a:lnTo>
                <a:lnTo>
                  <a:pt x="2568" y="2095"/>
                </a:lnTo>
                <a:lnTo>
                  <a:pt x="2560" y="2071"/>
                </a:lnTo>
                <a:lnTo>
                  <a:pt x="2552" y="2047"/>
                </a:lnTo>
                <a:lnTo>
                  <a:pt x="2541" y="2024"/>
                </a:lnTo>
                <a:lnTo>
                  <a:pt x="2530" y="2002"/>
                </a:lnTo>
                <a:lnTo>
                  <a:pt x="2518" y="1981"/>
                </a:lnTo>
                <a:lnTo>
                  <a:pt x="2505" y="1961"/>
                </a:lnTo>
                <a:lnTo>
                  <a:pt x="2491" y="1943"/>
                </a:lnTo>
                <a:lnTo>
                  <a:pt x="2475" y="1925"/>
                </a:lnTo>
                <a:lnTo>
                  <a:pt x="2475" y="1853"/>
                </a:lnTo>
                <a:lnTo>
                  <a:pt x="2475" y="1782"/>
                </a:lnTo>
                <a:lnTo>
                  <a:pt x="2475" y="1710"/>
                </a:lnTo>
                <a:lnTo>
                  <a:pt x="2475" y="1638"/>
                </a:lnTo>
                <a:lnTo>
                  <a:pt x="2475" y="1566"/>
                </a:lnTo>
                <a:lnTo>
                  <a:pt x="2475" y="1493"/>
                </a:lnTo>
                <a:lnTo>
                  <a:pt x="2475" y="1421"/>
                </a:lnTo>
                <a:lnTo>
                  <a:pt x="2475" y="1349"/>
                </a:lnTo>
                <a:lnTo>
                  <a:pt x="2475" y="1277"/>
                </a:lnTo>
                <a:lnTo>
                  <a:pt x="2475" y="1205"/>
                </a:lnTo>
                <a:lnTo>
                  <a:pt x="2475" y="1133"/>
                </a:lnTo>
                <a:lnTo>
                  <a:pt x="2475" y="1061"/>
                </a:lnTo>
                <a:lnTo>
                  <a:pt x="2475" y="989"/>
                </a:lnTo>
                <a:lnTo>
                  <a:pt x="2475" y="917"/>
                </a:lnTo>
                <a:lnTo>
                  <a:pt x="2475" y="845"/>
                </a:lnTo>
                <a:lnTo>
                  <a:pt x="2475" y="773"/>
                </a:lnTo>
                <a:lnTo>
                  <a:pt x="2334" y="773"/>
                </a:lnTo>
                <a:lnTo>
                  <a:pt x="2191" y="773"/>
                </a:lnTo>
                <a:lnTo>
                  <a:pt x="2049" y="773"/>
                </a:lnTo>
                <a:lnTo>
                  <a:pt x="1906" y="773"/>
                </a:lnTo>
                <a:lnTo>
                  <a:pt x="1764" y="773"/>
                </a:lnTo>
                <a:lnTo>
                  <a:pt x="1621" y="773"/>
                </a:lnTo>
                <a:lnTo>
                  <a:pt x="1479" y="773"/>
                </a:lnTo>
                <a:lnTo>
                  <a:pt x="1336" y="773"/>
                </a:lnTo>
                <a:lnTo>
                  <a:pt x="1194" y="773"/>
                </a:lnTo>
                <a:lnTo>
                  <a:pt x="1051" y="773"/>
                </a:lnTo>
                <a:lnTo>
                  <a:pt x="910" y="773"/>
                </a:lnTo>
                <a:lnTo>
                  <a:pt x="768" y="773"/>
                </a:lnTo>
                <a:lnTo>
                  <a:pt x="625" y="773"/>
                </a:lnTo>
                <a:lnTo>
                  <a:pt x="483" y="773"/>
                </a:lnTo>
                <a:lnTo>
                  <a:pt x="340" y="773"/>
                </a:lnTo>
                <a:lnTo>
                  <a:pt x="198" y="773"/>
                </a:lnTo>
                <a:lnTo>
                  <a:pt x="198" y="873"/>
                </a:lnTo>
                <a:lnTo>
                  <a:pt x="198" y="973"/>
                </a:lnTo>
                <a:lnTo>
                  <a:pt x="198" y="1073"/>
                </a:lnTo>
                <a:lnTo>
                  <a:pt x="198" y="1173"/>
                </a:lnTo>
                <a:lnTo>
                  <a:pt x="198" y="1274"/>
                </a:lnTo>
                <a:lnTo>
                  <a:pt x="198" y="1374"/>
                </a:lnTo>
                <a:lnTo>
                  <a:pt x="198" y="1474"/>
                </a:lnTo>
                <a:lnTo>
                  <a:pt x="198" y="1574"/>
                </a:lnTo>
                <a:lnTo>
                  <a:pt x="198" y="1674"/>
                </a:lnTo>
                <a:lnTo>
                  <a:pt x="198" y="1775"/>
                </a:lnTo>
                <a:lnTo>
                  <a:pt x="198" y="1876"/>
                </a:lnTo>
                <a:lnTo>
                  <a:pt x="198" y="1976"/>
                </a:lnTo>
                <a:lnTo>
                  <a:pt x="198" y="2076"/>
                </a:lnTo>
                <a:lnTo>
                  <a:pt x="198" y="2176"/>
                </a:lnTo>
                <a:lnTo>
                  <a:pt x="198" y="2277"/>
                </a:lnTo>
                <a:lnTo>
                  <a:pt x="198" y="2377"/>
                </a:lnTo>
                <a:lnTo>
                  <a:pt x="285" y="2377"/>
                </a:lnTo>
                <a:lnTo>
                  <a:pt x="372" y="2377"/>
                </a:lnTo>
                <a:lnTo>
                  <a:pt x="458" y="2377"/>
                </a:lnTo>
                <a:lnTo>
                  <a:pt x="544" y="2377"/>
                </a:lnTo>
                <a:lnTo>
                  <a:pt x="630" y="2377"/>
                </a:lnTo>
                <a:lnTo>
                  <a:pt x="717" y="2377"/>
                </a:lnTo>
                <a:lnTo>
                  <a:pt x="802" y="2377"/>
                </a:lnTo>
                <a:lnTo>
                  <a:pt x="888" y="2377"/>
                </a:lnTo>
                <a:lnTo>
                  <a:pt x="973" y="2377"/>
                </a:lnTo>
                <a:lnTo>
                  <a:pt x="1059" y="2377"/>
                </a:lnTo>
                <a:lnTo>
                  <a:pt x="1144" y="2377"/>
                </a:lnTo>
                <a:lnTo>
                  <a:pt x="1230" y="2377"/>
                </a:lnTo>
                <a:lnTo>
                  <a:pt x="1316" y="2377"/>
                </a:lnTo>
                <a:lnTo>
                  <a:pt x="1403" y="2377"/>
                </a:lnTo>
                <a:lnTo>
                  <a:pt x="1490" y="2377"/>
                </a:lnTo>
                <a:lnTo>
                  <a:pt x="1577" y="2377"/>
                </a:lnTo>
                <a:lnTo>
                  <a:pt x="1581" y="2394"/>
                </a:lnTo>
                <a:lnTo>
                  <a:pt x="1586" y="2411"/>
                </a:lnTo>
                <a:lnTo>
                  <a:pt x="1591" y="2429"/>
                </a:lnTo>
                <a:lnTo>
                  <a:pt x="1597" y="2446"/>
                </a:lnTo>
                <a:lnTo>
                  <a:pt x="1610" y="2478"/>
                </a:lnTo>
                <a:lnTo>
                  <a:pt x="1624" y="2511"/>
                </a:lnTo>
                <a:lnTo>
                  <a:pt x="1641" y="2541"/>
                </a:lnTo>
                <a:lnTo>
                  <a:pt x="1659" y="2570"/>
                </a:lnTo>
                <a:lnTo>
                  <a:pt x="1678" y="2597"/>
                </a:lnTo>
                <a:lnTo>
                  <a:pt x="1699" y="2624"/>
                </a:lnTo>
                <a:lnTo>
                  <a:pt x="1592" y="2624"/>
                </a:lnTo>
                <a:lnTo>
                  <a:pt x="1484" y="2624"/>
                </a:lnTo>
                <a:lnTo>
                  <a:pt x="1378" y="2624"/>
                </a:lnTo>
                <a:lnTo>
                  <a:pt x="1273" y="2624"/>
                </a:lnTo>
                <a:lnTo>
                  <a:pt x="1166" y="2624"/>
                </a:lnTo>
                <a:lnTo>
                  <a:pt x="1061" y="2624"/>
                </a:lnTo>
                <a:lnTo>
                  <a:pt x="956" y="2624"/>
                </a:lnTo>
                <a:lnTo>
                  <a:pt x="849" y="2624"/>
                </a:lnTo>
                <a:lnTo>
                  <a:pt x="744" y="2624"/>
                </a:lnTo>
                <a:lnTo>
                  <a:pt x="638" y="2624"/>
                </a:lnTo>
                <a:lnTo>
                  <a:pt x="533" y="2624"/>
                </a:lnTo>
                <a:lnTo>
                  <a:pt x="427" y="2624"/>
                </a:lnTo>
                <a:lnTo>
                  <a:pt x="320" y="2624"/>
                </a:lnTo>
                <a:lnTo>
                  <a:pt x="214" y="2624"/>
                </a:lnTo>
                <a:lnTo>
                  <a:pt x="107" y="2624"/>
                </a:lnTo>
                <a:lnTo>
                  <a:pt x="0" y="2624"/>
                </a:lnTo>
                <a:lnTo>
                  <a:pt x="0" y="2496"/>
                </a:lnTo>
                <a:lnTo>
                  <a:pt x="0" y="2369"/>
                </a:lnTo>
                <a:lnTo>
                  <a:pt x="0" y="2240"/>
                </a:lnTo>
                <a:lnTo>
                  <a:pt x="0" y="2113"/>
                </a:lnTo>
                <a:lnTo>
                  <a:pt x="0" y="1985"/>
                </a:lnTo>
                <a:lnTo>
                  <a:pt x="0" y="1857"/>
                </a:lnTo>
                <a:lnTo>
                  <a:pt x="0" y="1730"/>
                </a:lnTo>
                <a:lnTo>
                  <a:pt x="0" y="1602"/>
                </a:lnTo>
                <a:lnTo>
                  <a:pt x="0" y="1474"/>
                </a:lnTo>
                <a:lnTo>
                  <a:pt x="0" y="1347"/>
                </a:lnTo>
                <a:lnTo>
                  <a:pt x="0" y="1219"/>
                </a:lnTo>
                <a:lnTo>
                  <a:pt x="0" y="1091"/>
                </a:lnTo>
                <a:lnTo>
                  <a:pt x="0" y="964"/>
                </a:lnTo>
                <a:lnTo>
                  <a:pt x="0" y="836"/>
                </a:lnTo>
                <a:lnTo>
                  <a:pt x="0" y="708"/>
                </a:lnTo>
                <a:lnTo>
                  <a:pt x="0" y="581"/>
                </a:lnTo>
                <a:close/>
                <a:moveTo>
                  <a:pt x="1950" y="1141"/>
                </a:moveTo>
                <a:lnTo>
                  <a:pt x="719" y="1141"/>
                </a:lnTo>
                <a:lnTo>
                  <a:pt x="719" y="1264"/>
                </a:lnTo>
                <a:lnTo>
                  <a:pt x="1950" y="1264"/>
                </a:lnTo>
                <a:lnTo>
                  <a:pt x="1950" y="1141"/>
                </a:lnTo>
                <a:close/>
                <a:moveTo>
                  <a:pt x="1950" y="1482"/>
                </a:moveTo>
                <a:lnTo>
                  <a:pt x="719" y="1482"/>
                </a:lnTo>
                <a:lnTo>
                  <a:pt x="719" y="1606"/>
                </a:lnTo>
                <a:lnTo>
                  <a:pt x="1950" y="1606"/>
                </a:lnTo>
                <a:lnTo>
                  <a:pt x="1950" y="1482"/>
                </a:lnTo>
                <a:close/>
                <a:moveTo>
                  <a:pt x="565" y="581"/>
                </a:moveTo>
                <a:lnTo>
                  <a:pt x="666" y="581"/>
                </a:lnTo>
                <a:lnTo>
                  <a:pt x="766" y="581"/>
                </a:lnTo>
                <a:lnTo>
                  <a:pt x="866" y="581"/>
                </a:lnTo>
                <a:lnTo>
                  <a:pt x="967" y="581"/>
                </a:lnTo>
                <a:lnTo>
                  <a:pt x="1067" y="581"/>
                </a:lnTo>
                <a:lnTo>
                  <a:pt x="1167" y="581"/>
                </a:lnTo>
                <a:lnTo>
                  <a:pt x="1268" y="581"/>
                </a:lnTo>
                <a:lnTo>
                  <a:pt x="1369" y="581"/>
                </a:lnTo>
                <a:lnTo>
                  <a:pt x="1469" y="581"/>
                </a:lnTo>
                <a:lnTo>
                  <a:pt x="1569" y="581"/>
                </a:lnTo>
                <a:lnTo>
                  <a:pt x="1670" y="581"/>
                </a:lnTo>
                <a:lnTo>
                  <a:pt x="1770" y="581"/>
                </a:lnTo>
                <a:lnTo>
                  <a:pt x="1870" y="581"/>
                </a:lnTo>
                <a:lnTo>
                  <a:pt x="1971" y="581"/>
                </a:lnTo>
                <a:lnTo>
                  <a:pt x="2072" y="581"/>
                </a:lnTo>
                <a:lnTo>
                  <a:pt x="2172" y="581"/>
                </a:lnTo>
                <a:lnTo>
                  <a:pt x="2098" y="522"/>
                </a:lnTo>
                <a:lnTo>
                  <a:pt x="2024" y="465"/>
                </a:lnTo>
                <a:lnTo>
                  <a:pt x="1950" y="406"/>
                </a:lnTo>
                <a:lnTo>
                  <a:pt x="1876" y="348"/>
                </a:lnTo>
                <a:lnTo>
                  <a:pt x="1803" y="290"/>
                </a:lnTo>
                <a:lnTo>
                  <a:pt x="1729" y="232"/>
                </a:lnTo>
                <a:lnTo>
                  <a:pt x="1654" y="173"/>
                </a:lnTo>
                <a:lnTo>
                  <a:pt x="1580" y="116"/>
                </a:lnTo>
                <a:lnTo>
                  <a:pt x="1527" y="116"/>
                </a:lnTo>
                <a:lnTo>
                  <a:pt x="1475" y="116"/>
                </a:lnTo>
                <a:lnTo>
                  <a:pt x="1423" y="116"/>
                </a:lnTo>
                <a:lnTo>
                  <a:pt x="1370" y="116"/>
                </a:lnTo>
                <a:lnTo>
                  <a:pt x="1318" y="116"/>
                </a:lnTo>
                <a:lnTo>
                  <a:pt x="1264" y="116"/>
                </a:lnTo>
                <a:lnTo>
                  <a:pt x="1212" y="116"/>
                </a:lnTo>
                <a:lnTo>
                  <a:pt x="1160" y="116"/>
                </a:lnTo>
                <a:lnTo>
                  <a:pt x="1085" y="173"/>
                </a:lnTo>
                <a:lnTo>
                  <a:pt x="1011" y="232"/>
                </a:lnTo>
                <a:lnTo>
                  <a:pt x="937" y="290"/>
                </a:lnTo>
                <a:lnTo>
                  <a:pt x="863" y="348"/>
                </a:lnTo>
                <a:lnTo>
                  <a:pt x="788" y="406"/>
                </a:lnTo>
                <a:lnTo>
                  <a:pt x="713" y="465"/>
                </a:lnTo>
                <a:lnTo>
                  <a:pt x="639" y="522"/>
                </a:lnTo>
                <a:lnTo>
                  <a:pt x="565" y="581"/>
                </a:lnTo>
                <a:close/>
                <a:moveTo>
                  <a:pt x="1379" y="269"/>
                </a:moveTo>
                <a:lnTo>
                  <a:pt x="1387" y="269"/>
                </a:lnTo>
                <a:lnTo>
                  <a:pt x="1395" y="272"/>
                </a:lnTo>
                <a:lnTo>
                  <a:pt x="1403" y="274"/>
                </a:lnTo>
                <a:lnTo>
                  <a:pt x="1409" y="276"/>
                </a:lnTo>
                <a:lnTo>
                  <a:pt x="1416" y="279"/>
                </a:lnTo>
                <a:lnTo>
                  <a:pt x="1422" y="283"/>
                </a:lnTo>
                <a:lnTo>
                  <a:pt x="1427" y="287"/>
                </a:lnTo>
                <a:lnTo>
                  <a:pt x="1431" y="292"/>
                </a:lnTo>
                <a:lnTo>
                  <a:pt x="1435" y="298"/>
                </a:lnTo>
                <a:lnTo>
                  <a:pt x="1440" y="304"/>
                </a:lnTo>
                <a:lnTo>
                  <a:pt x="1442" y="310"/>
                </a:lnTo>
                <a:lnTo>
                  <a:pt x="1445" y="316"/>
                </a:lnTo>
                <a:lnTo>
                  <a:pt x="1447" y="323"/>
                </a:lnTo>
                <a:lnTo>
                  <a:pt x="1448" y="330"/>
                </a:lnTo>
                <a:lnTo>
                  <a:pt x="1449" y="336"/>
                </a:lnTo>
                <a:lnTo>
                  <a:pt x="1449" y="344"/>
                </a:lnTo>
                <a:lnTo>
                  <a:pt x="1449" y="351"/>
                </a:lnTo>
                <a:lnTo>
                  <a:pt x="1448" y="357"/>
                </a:lnTo>
                <a:lnTo>
                  <a:pt x="1447" y="364"/>
                </a:lnTo>
                <a:lnTo>
                  <a:pt x="1445" y="371"/>
                </a:lnTo>
                <a:lnTo>
                  <a:pt x="1442" y="377"/>
                </a:lnTo>
                <a:lnTo>
                  <a:pt x="1440" y="383"/>
                </a:lnTo>
                <a:lnTo>
                  <a:pt x="1435" y="389"/>
                </a:lnTo>
                <a:lnTo>
                  <a:pt x="1431" y="395"/>
                </a:lnTo>
                <a:lnTo>
                  <a:pt x="1427" y="400"/>
                </a:lnTo>
                <a:lnTo>
                  <a:pt x="1422" y="404"/>
                </a:lnTo>
                <a:lnTo>
                  <a:pt x="1416" y="408"/>
                </a:lnTo>
                <a:lnTo>
                  <a:pt x="1409" y="411"/>
                </a:lnTo>
                <a:lnTo>
                  <a:pt x="1403" y="415"/>
                </a:lnTo>
                <a:lnTo>
                  <a:pt x="1395" y="417"/>
                </a:lnTo>
                <a:lnTo>
                  <a:pt x="1387" y="418"/>
                </a:lnTo>
                <a:lnTo>
                  <a:pt x="1379" y="418"/>
                </a:lnTo>
                <a:lnTo>
                  <a:pt x="1370" y="418"/>
                </a:lnTo>
                <a:lnTo>
                  <a:pt x="1362" y="417"/>
                </a:lnTo>
                <a:lnTo>
                  <a:pt x="1355" y="415"/>
                </a:lnTo>
                <a:lnTo>
                  <a:pt x="1348" y="411"/>
                </a:lnTo>
                <a:lnTo>
                  <a:pt x="1342" y="408"/>
                </a:lnTo>
                <a:lnTo>
                  <a:pt x="1336" y="404"/>
                </a:lnTo>
                <a:lnTo>
                  <a:pt x="1331" y="400"/>
                </a:lnTo>
                <a:lnTo>
                  <a:pt x="1326" y="395"/>
                </a:lnTo>
                <a:lnTo>
                  <a:pt x="1322" y="389"/>
                </a:lnTo>
                <a:lnTo>
                  <a:pt x="1319" y="383"/>
                </a:lnTo>
                <a:lnTo>
                  <a:pt x="1315" y="377"/>
                </a:lnTo>
                <a:lnTo>
                  <a:pt x="1312" y="371"/>
                </a:lnTo>
                <a:lnTo>
                  <a:pt x="1311" y="364"/>
                </a:lnTo>
                <a:lnTo>
                  <a:pt x="1309" y="357"/>
                </a:lnTo>
                <a:lnTo>
                  <a:pt x="1308" y="351"/>
                </a:lnTo>
                <a:lnTo>
                  <a:pt x="1308" y="344"/>
                </a:lnTo>
                <a:lnTo>
                  <a:pt x="1308" y="336"/>
                </a:lnTo>
                <a:lnTo>
                  <a:pt x="1309" y="330"/>
                </a:lnTo>
                <a:lnTo>
                  <a:pt x="1311" y="323"/>
                </a:lnTo>
                <a:lnTo>
                  <a:pt x="1312" y="316"/>
                </a:lnTo>
                <a:lnTo>
                  <a:pt x="1315" y="310"/>
                </a:lnTo>
                <a:lnTo>
                  <a:pt x="1319" y="304"/>
                </a:lnTo>
                <a:lnTo>
                  <a:pt x="1322" y="298"/>
                </a:lnTo>
                <a:lnTo>
                  <a:pt x="1326" y="292"/>
                </a:lnTo>
                <a:lnTo>
                  <a:pt x="1331" y="287"/>
                </a:lnTo>
                <a:lnTo>
                  <a:pt x="1336" y="283"/>
                </a:lnTo>
                <a:lnTo>
                  <a:pt x="1342" y="279"/>
                </a:lnTo>
                <a:lnTo>
                  <a:pt x="1348" y="276"/>
                </a:lnTo>
                <a:lnTo>
                  <a:pt x="1355" y="274"/>
                </a:lnTo>
                <a:lnTo>
                  <a:pt x="1362" y="272"/>
                </a:lnTo>
                <a:lnTo>
                  <a:pt x="1370" y="269"/>
                </a:lnTo>
                <a:lnTo>
                  <a:pt x="1379" y="269"/>
                </a:lnTo>
                <a:close/>
                <a:moveTo>
                  <a:pt x="2244" y="2628"/>
                </a:moveTo>
                <a:lnTo>
                  <a:pt x="2244" y="2951"/>
                </a:lnTo>
                <a:lnTo>
                  <a:pt x="2077" y="2888"/>
                </a:lnTo>
                <a:lnTo>
                  <a:pt x="1893" y="2951"/>
                </a:lnTo>
                <a:lnTo>
                  <a:pt x="1893" y="2920"/>
                </a:lnTo>
                <a:lnTo>
                  <a:pt x="1893" y="2880"/>
                </a:lnTo>
                <a:lnTo>
                  <a:pt x="1893" y="2835"/>
                </a:lnTo>
                <a:lnTo>
                  <a:pt x="1893" y="2787"/>
                </a:lnTo>
                <a:lnTo>
                  <a:pt x="1893" y="2739"/>
                </a:lnTo>
                <a:lnTo>
                  <a:pt x="1893" y="2694"/>
                </a:lnTo>
                <a:lnTo>
                  <a:pt x="1893" y="2655"/>
                </a:lnTo>
                <a:lnTo>
                  <a:pt x="1893" y="2623"/>
                </a:lnTo>
                <a:lnTo>
                  <a:pt x="1881" y="2616"/>
                </a:lnTo>
                <a:lnTo>
                  <a:pt x="1868" y="2609"/>
                </a:lnTo>
                <a:lnTo>
                  <a:pt x="1857" y="2601"/>
                </a:lnTo>
                <a:lnTo>
                  <a:pt x="1845" y="2593"/>
                </a:lnTo>
                <a:lnTo>
                  <a:pt x="1823" y="2576"/>
                </a:lnTo>
                <a:lnTo>
                  <a:pt x="1804" y="2557"/>
                </a:lnTo>
                <a:lnTo>
                  <a:pt x="1786" y="2539"/>
                </a:lnTo>
                <a:lnTo>
                  <a:pt x="1770" y="2519"/>
                </a:lnTo>
                <a:lnTo>
                  <a:pt x="1757" y="2498"/>
                </a:lnTo>
                <a:lnTo>
                  <a:pt x="1744" y="2477"/>
                </a:lnTo>
                <a:lnTo>
                  <a:pt x="1733" y="2454"/>
                </a:lnTo>
                <a:lnTo>
                  <a:pt x="1724" y="2432"/>
                </a:lnTo>
                <a:lnTo>
                  <a:pt x="1716" y="2409"/>
                </a:lnTo>
                <a:lnTo>
                  <a:pt x="1710" y="2386"/>
                </a:lnTo>
                <a:lnTo>
                  <a:pt x="1706" y="2363"/>
                </a:lnTo>
                <a:lnTo>
                  <a:pt x="1702" y="2339"/>
                </a:lnTo>
                <a:lnTo>
                  <a:pt x="1700" y="2316"/>
                </a:lnTo>
                <a:lnTo>
                  <a:pt x="1699" y="2293"/>
                </a:lnTo>
                <a:lnTo>
                  <a:pt x="1700" y="2277"/>
                </a:lnTo>
                <a:lnTo>
                  <a:pt x="1701" y="2260"/>
                </a:lnTo>
                <a:lnTo>
                  <a:pt x="1702" y="2243"/>
                </a:lnTo>
                <a:lnTo>
                  <a:pt x="1705" y="2228"/>
                </a:lnTo>
                <a:lnTo>
                  <a:pt x="1708" y="2212"/>
                </a:lnTo>
                <a:lnTo>
                  <a:pt x="1711" y="2196"/>
                </a:lnTo>
                <a:lnTo>
                  <a:pt x="1715" y="2182"/>
                </a:lnTo>
                <a:lnTo>
                  <a:pt x="1719" y="2167"/>
                </a:lnTo>
                <a:lnTo>
                  <a:pt x="1723" y="2154"/>
                </a:lnTo>
                <a:lnTo>
                  <a:pt x="1730" y="2140"/>
                </a:lnTo>
                <a:lnTo>
                  <a:pt x="1735" y="2127"/>
                </a:lnTo>
                <a:lnTo>
                  <a:pt x="1741" y="2115"/>
                </a:lnTo>
                <a:lnTo>
                  <a:pt x="1748" y="2102"/>
                </a:lnTo>
                <a:lnTo>
                  <a:pt x="1756" y="2090"/>
                </a:lnTo>
                <a:lnTo>
                  <a:pt x="1763" y="2078"/>
                </a:lnTo>
                <a:lnTo>
                  <a:pt x="1771" y="2068"/>
                </a:lnTo>
                <a:lnTo>
                  <a:pt x="1780" y="2057"/>
                </a:lnTo>
                <a:lnTo>
                  <a:pt x="1789" y="2047"/>
                </a:lnTo>
                <a:lnTo>
                  <a:pt x="1797" y="2038"/>
                </a:lnTo>
                <a:lnTo>
                  <a:pt x="1808" y="2028"/>
                </a:lnTo>
                <a:lnTo>
                  <a:pt x="1828" y="2011"/>
                </a:lnTo>
                <a:lnTo>
                  <a:pt x="1848" y="1995"/>
                </a:lnTo>
                <a:lnTo>
                  <a:pt x="1871" y="1980"/>
                </a:lnTo>
                <a:lnTo>
                  <a:pt x="1894" y="1968"/>
                </a:lnTo>
                <a:lnTo>
                  <a:pt x="1919" y="1957"/>
                </a:lnTo>
                <a:lnTo>
                  <a:pt x="1944" y="1948"/>
                </a:lnTo>
                <a:lnTo>
                  <a:pt x="1950" y="1948"/>
                </a:lnTo>
                <a:lnTo>
                  <a:pt x="1950" y="1946"/>
                </a:lnTo>
                <a:lnTo>
                  <a:pt x="1971" y="1941"/>
                </a:lnTo>
                <a:lnTo>
                  <a:pt x="1991" y="1935"/>
                </a:lnTo>
                <a:lnTo>
                  <a:pt x="2012" y="1931"/>
                </a:lnTo>
                <a:lnTo>
                  <a:pt x="2033" y="1929"/>
                </a:lnTo>
                <a:lnTo>
                  <a:pt x="2055" y="1927"/>
                </a:lnTo>
                <a:lnTo>
                  <a:pt x="2076" y="1927"/>
                </a:lnTo>
                <a:lnTo>
                  <a:pt x="2098" y="1927"/>
                </a:lnTo>
                <a:lnTo>
                  <a:pt x="2119" y="1929"/>
                </a:lnTo>
                <a:lnTo>
                  <a:pt x="2140" y="1932"/>
                </a:lnTo>
                <a:lnTo>
                  <a:pt x="2161" y="1935"/>
                </a:lnTo>
                <a:lnTo>
                  <a:pt x="2181" y="1941"/>
                </a:lnTo>
                <a:lnTo>
                  <a:pt x="2202" y="1947"/>
                </a:lnTo>
                <a:lnTo>
                  <a:pt x="2222" y="1953"/>
                </a:lnTo>
                <a:lnTo>
                  <a:pt x="2242" y="1961"/>
                </a:lnTo>
                <a:lnTo>
                  <a:pt x="2261" y="1971"/>
                </a:lnTo>
                <a:lnTo>
                  <a:pt x="2279" y="1981"/>
                </a:lnTo>
                <a:lnTo>
                  <a:pt x="2297" y="1993"/>
                </a:lnTo>
                <a:lnTo>
                  <a:pt x="2315" y="2004"/>
                </a:lnTo>
                <a:lnTo>
                  <a:pt x="2330" y="2018"/>
                </a:lnTo>
                <a:lnTo>
                  <a:pt x="2346" y="2032"/>
                </a:lnTo>
                <a:lnTo>
                  <a:pt x="2361" y="2048"/>
                </a:lnTo>
                <a:lnTo>
                  <a:pt x="2374" y="2066"/>
                </a:lnTo>
                <a:lnTo>
                  <a:pt x="2388" y="2084"/>
                </a:lnTo>
                <a:lnTo>
                  <a:pt x="2399" y="2102"/>
                </a:lnTo>
                <a:lnTo>
                  <a:pt x="2410" y="2122"/>
                </a:lnTo>
                <a:lnTo>
                  <a:pt x="2419" y="2143"/>
                </a:lnTo>
                <a:lnTo>
                  <a:pt x="2427" y="2166"/>
                </a:lnTo>
                <a:lnTo>
                  <a:pt x="2434" y="2189"/>
                </a:lnTo>
                <a:lnTo>
                  <a:pt x="2439" y="2213"/>
                </a:lnTo>
                <a:lnTo>
                  <a:pt x="2443" y="2239"/>
                </a:lnTo>
                <a:lnTo>
                  <a:pt x="2445" y="2265"/>
                </a:lnTo>
                <a:lnTo>
                  <a:pt x="2446" y="2293"/>
                </a:lnTo>
                <a:lnTo>
                  <a:pt x="2445" y="2321"/>
                </a:lnTo>
                <a:lnTo>
                  <a:pt x="2443" y="2348"/>
                </a:lnTo>
                <a:lnTo>
                  <a:pt x="2438" y="2374"/>
                </a:lnTo>
                <a:lnTo>
                  <a:pt x="2433" y="2400"/>
                </a:lnTo>
                <a:lnTo>
                  <a:pt x="2424" y="2425"/>
                </a:lnTo>
                <a:lnTo>
                  <a:pt x="2415" y="2449"/>
                </a:lnTo>
                <a:lnTo>
                  <a:pt x="2405" y="2472"/>
                </a:lnTo>
                <a:lnTo>
                  <a:pt x="2392" y="2494"/>
                </a:lnTo>
                <a:lnTo>
                  <a:pt x="2378" y="2515"/>
                </a:lnTo>
                <a:lnTo>
                  <a:pt x="2363" y="2535"/>
                </a:lnTo>
                <a:lnTo>
                  <a:pt x="2346" y="2554"/>
                </a:lnTo>
                <a:lnTo>
                  <a:pt x="2328" y="2571"/>
                </a:lnTo>
                <a:lnTo>
                  <a:pt x="2310" y="2588"/>
                </a:lnTo>
                <a:lnTo>
                  <a:pt x="2289" y="2602"/>
                </a:lnTo>
                <a:lnTo>
                  <a:pt x="2267" y="2616"/>
                </a:lnTo>
                <a:lnTo>
                  <a:pt x="2244" y="2628"/>
                </a:lnTo>
                <a:close/>
                <a:moveTo>
                  <a:pt x="2073" y="2112"/>
                </a:moveTo>
                <a:lnTo>
                  <a:pt x="2092" y="2113"/>
                </a:lnTo>
                <a:lnTo>
                  <a:pt x="2110" y="2116"/>
                </a:lnTo>
                <a:lnTo>
                  <a:pt x="2128" y="2120"/>
                </a:lnTo>
                <a:lnTo>
                  <a:pt x="2145" y="2126"/>
                </a:lnTo>
                <a:lnTo>
                  <a:pt x="2160" y="2134"/>
                </a:lnTo>
                <a:lnTo>
                  <a:pt x="2176" y="2143"/>
                </a:lnTo>
                <a:lnTo>
                  <a:pt x="2190" y="2154"/>
                </a:lnTo>
                <a:lnTo>
                  <a:pt x="2203" y="2165"/>
                </a:lnTo>
                <a:lnTo>
                  <a:pt x="2215" y="2179"/>
                </a:lnTo>
                <a:lnTo>
                  <a:pt x="2225" y="2192"/>
                </a:lnTo>
                <a:lnTo>
                  <a:pt x="2234" y="2207"/>
                </a:lnTo>
                <a:lnTo>
                  <a:pt x="2243" y="2223"/>
                </a:lnTo>
                <a:lnTo>
                  <a:pt x="2249" y="2239"/>
                </a:lnTo>
                <a:lnTo>
                  <a:pt x="2253" y="2257"/>
                </a:lnTo>
                <a:lnTo>
                  <a:pt x="2256" y="2275"/>
                </a:lnTo>
                <a:lnTo>
                  <a:pt x="2256" y="2293"/>
                </a:lnTo>
                <a:lnTo>
                  <a:pt x="2256" y="2312"/>
                </a:lnTo>
                <a:lnTo>
                  <a:pt x="2253" y="2330"/>
                </a:lnTo>
                <a:lnTo>
                  <a:pt x="2249" y="2348"/>
                </a:lnTo>
                <a:lnTo>
                  <a:pt x="2243" y="2364"/>
                </a:lnTo>
                <a:lnTo>
                  <a:pt x="2234" y="2380"/>
                </a:lnTo>
                <a:lnTo>
                  <a:pt x="2225" y="2395"/>
                </a:lnTo>
                <a:lnTo>
                  <a:pt x="2215" y="2409"/>
                </a:lnTo>
                <a:lnTo>
                  <a:pt x="2203" y="2422"/>
                </a:lnTo>
                <a:lnTo>
                  <a:pt x="2190" y="2433"/>
                </a:lnTo>
                <a:lnTo>
                  <a:pt x="2176" y="2444"/>
                </a:lnTo>
                <a:lnTo>
                  <a:pt x="2160" y="2453"/>
                </a:lnTo>
                <a:lnTo>
                  <a:pt x="2145" y="2460"/>
                </a:lnTo>
                <a:lnTo>
                  <a:pt x="2128" y="2467"/>
                </a:lnTo>
                <a:lnTo>
                  <a:pt x="2110" y="2471"/>
                </a:lnTo>
                <a:lnTo>
                  <a:pt x="2092" y="2474"/>
                </a:lnTo>
                <a:lnTo>
                  <a:pt x="2073" y="2475"/>
                </a:lnTo>
                <a:lnTo>
                  <a:pt x="2054" y="2474"/>
                </a:lnTo>
                <a:lnTo>
                  <a:pt x="2036" y="2471"/>
                </a:lnTo>
                <a:lnTo>
                  <a:pt x="2019" y="2467"/>
                </a:lnTo>
                <a:lnTo>
                  <a:pt x="2002" y="2460"/>
                </a:lnTo>
                <a:lnTo>
                  <a:pt x="1985" y="2453"/>
                </a:lnTo>
                <a:lnTo>
                  <a:pt x="1971" y="2444"/>
                </a:lnTo>
                <a:lnTo>
                  <a:pt x="1956" y="2433"/>
                </a:lnTo>
                <a:lnTo>
                  <a:pt x="1943" y="2422"/>
                </a:lnTo>
                <a:lnTo>
                  <a:pt x="1931" y="2409"/>
                </a:lnTo>
                <a:lnTo>
                  <a:pt x="1920" y="2395"/>
                </a:lnTo>
                <a:lnTo>
                  <a:pt x="1911" y="2380"/>
                </a:lnTo>
                <a:lnTo>
                  <a:pt x="1904" y="2364"/>
                </a:lnTo>
                <a:lnTo>
                  <a:pt x="1898" y="2348"/>
                </a:lnTo>
                <a:lnTo>
                  <a:pt x="1893" y="2330"/>
                </a:lnTo>
                <a:lnTo>
                  <a:pt x="1890" y="2312"/>
                </a:lnTo>
                <a:lnTo>
                  <a:pt x="1889" y="2293"/>
                </a:lnTo>
                <a:lnTo>
                  <a:pt x="1890" y="2275"/>
                </a:lnTo>
                <a:lnTo>
                  <a:pt x="1893" y="2257"/>
                </a:lnTo>
                <a:lnTo>
                  <a:pt x="1898" y="2239"/>
                </a:lnTo>
                <a:lnTo>
                  <a:pt x="1904" y="2223"/>
                </a:lnTo>
                <a:lnTo>
                  <a:pt x="1911" y="2207"/>
                </a:lnTo>
                <a:lnTo>
                  <a:pt x="1920" y="2192"/>
                </a:lnTo>
                <a:lnTo>
                  <a:pt x="1931" y="2179"/>
                </a:lnTo>
                <a:lnTo>
                  <a:pt x="1943" y="2165"/>
                </a:lnTo>
                <a:lnTo>
                  <a:pt x="1956" y="2154"/>
                </a:lnTo>
                <a:lnTo>
                  <a:pt x="1971" y="2143"/>
                </a:lnTo>
                <a:lnTo>
                  <a:pt x="1985" y="2134"/>
                </a:lnTo>
                <a:lnTo>
                  <a:pt x="2002" y="2126"/>
                </a:lnTo>
                <a:lnTo>
                  <a:pt x="2019" y="2120"/>
                </a:lnTo>
                <a:lnTo>
                  <a:pt x="2036" y="2116"/>
                </a:lnTo>
                <a:lnTo>
                  <a:pt x="2054" y="2113"/>
                </a:lnTo>
                <a:lnTo>
                  <a:pt x="2073" y="2112"/>
                </a:lnTo>
                <a:close/>
                <a:moveTo>
                  <a:pt x="2302" y="1827"/>
                </a:moveTo>
                <a:lnTo>
                  <a:pt x="2275" y="1820"/>
                </a:lnTo>
                <a:lnTo>
                  <a:pt x="2248" y="1812"/>
                </a:lnTo>
                <a:lnTo>
                  <a:pt x="2221" y="1807"/>
                </a:lnTo>
                <a:lnTo>
                  <a:pt x="2193" y="1802"/>
                </a:lnTo>
                <a:lnTo>
                  <a:pt x="2166" y="1798"/>
                </a:lnTo>
                <a:lnTo>
                  <a:pt x="2139" y="1795"/>
                </a:lnTo>
                <a:lnTo>
                  <a:pt x="2111" y="1793"/>
                </a:lnTo>
                <a:lnTo>
                  <a:pt x="2084" y="1793"/>
                </a:lnTo>
                <a:lnTo>
                  <a:pt x="2057" y="1793"/>
                </a:lnTo>
                <a:lnTo>
                  <a:pt x="2030" y="1794"/>
                </a:lnTo>
                <a:lnTo>
                  <a:pt x="2004" y="1798"/>
                </a:lnTo>
                <a:lnTo>
                  <a:pt x="1978" y="1801"/>
                </a:lnTo>
                <a:lnTo>
                  <a:pt x="1953" y="1805"/>
                </a:lnTo>
                <a:lnTo>
                  <a:pt x="1927" y="1811"/>
                </a:lnTo>
                <a:lnTo>
                  <a:pt x="1903" y="1817"/>
                </a:lnTo>
                <a:lnTo>
                  <a:pt x="1879" y="1825"/>
                </a:lnTo>
                <a:lnTo>
                  <a:pt x="719" y="1825"/>
                </a:lnTo>
                <a:lnTo>
                  <a:pt x="719" y="1948"/>
                </a:lnTo>
                <a:lnTo>
                  <a:pt x="1682" y="1948"/>
                </a:lnTo>
                <a:lnTo>
                  <a:pt x="1670" y="1960"/>
                </a:lnTo>
                <a:lnTo>
                  <a:pt x="1660" y="1974"/>
                </a:lnTo>
                <a:lnTo>
                  <a:pt x="1648" y="1989"/>
                </a:lnTo>
                <a:lnTo>
                  <a:pt x="1639" y="2003"/>
                </a:lnTo>
                <a:lnTo>
                  <a:pt x="1629" y="2018"/>
                </a:lnTo>
                <a:lnTo>
                  <a:pt x="1621" y="2033"/>
                </a:lnTo>
                <a:lnTo>
                  <a:pt x="1613" y="2049"/>
                </a:lnTo>
                <a:lnTo>
                  <a:pt x="1605" y="2066"/>
                </a:lnTo>
                <a:lnTo>
                  <a:pt x="1598" y="2084"/>
                </a:lnTo>
                <a:lnTo>
                  <a:pt x="1592" y="2101"/>
                </a:lnTo>
                <a:lnTo>
                  <a:pt x="1587" y="2119"/>
                </a:lnTo>
                <a:lnTo>
                  <a:pt x="1582" y="2138"/>
                </a:lnTo>
                <a:lnTo>
                  <a:pt x="1578" y="2157"/>
                </a:lnTo>
                <a:lnTo>
                  <a:pt x="1575" y="2176"/>
                </a:lnTo>
                <a:lnTo>
                  <a:pt x="1572" y="2196"/>
                </a:lnTo>
                <a:lnTo>
                  <a:pt x="1571" y="2217"/>
                </a:lnTo>
                <a:lnTo>
                  <a:pt x="1495" y="2217"/>
                </a:lnTo>
                <a:lnTo>
                  <a:pt x="1420" y="2217"/>
                </a:lnTo>
                <a:lnTo>
                  <a:pt x="1345" y="2217"/>
                </a:lnTo>
                <a:lnTo>
                  <a:pt x="1270" y="2217"/>
                </a:lnTo>
                <a:lnTo>
                  <a:pt x="1194" y="2217"/>
                </a:lnTo>
                <a:lnTo>
                  <a:pt x="1119" y="2217"/>
                </a:lnTo>
                <a:lnTo>
                  <a:pt x="1044" y="2217"/>
                </a:lnTo>
                <a:lnTo>
                  <a:pt x="969" y="2217"/>
                </a:lnTo>
                <a:lnTo>
                  <a:pt x="894" y="2217"/>
                </a:lnTo>
                <a:lnTo>
                  <a:pt x="820" y="2217"/>
                </a:lnTo>
                <a:lnTo>
                  <a:pt x="745" y="2217"/>
                </a:lnTo>
                <a:lnTo>
                  <a:pt x="670" y="2217"/>
                </a:lnTo>
                <a:lnTo>
                  <a:pt x="595" y="2217"/>
                </a:lnTo>
                <a:lnTo>
                  <a:pt x="519" y="2217"/>
                </a:lnTo>
                <a:lnTo>
                  <a:pt x="443" y="2217"/>
                </a:lnTo>
                <a:lnTo>
                  <a:pt x="368" y="2217"/>
                </a:lnTo>
                <a:lnTo>
                  <a:pt x="368" y="2135"/>
                </a:lnTo>
                <a:lnTo>
                  <a:pt x="368" y="2052"/>
                </a:lnTo>
                <a:lnTo>
                  <a:pt x="368" y="1970"/>
                </a:lnTo>
                <a:lnTo>
                  <a:pt x="368" y="1887"/>
                </a:lnTo>
                <a:lnTo>
                  <a:pt x="368" y="1805"/>
                </a:lnTo>
                <a:lnTo>
                  <a:pt x="368" y="1723"/>
                </a:lnTo>
                <a:lnTo>
                  <a:pt x="368" y="1641"/>
                </a:lnTo>
                <a:lnTo>
                  <a:pt x="368" y="1559"/>
                </a:lnTo>
                <a:lnTo>
                  <a:pt x="368" y="1476"/>
                </a:lnTo>
                <a:lnTo>
                  <a:pt x="368" y="1394"/>
                </a:lnTo>
                <a:lnTo>
                  <a:pt x="368" y="1311"/>
                </a:lnTo>
                <a:lnTo>
                  <a:pt x="368" y="1229"/>
                </a:lnTo>
                <a:lnTo>
                  <a:pt x="368" y="1146"/>
                </a:lnTo>
                <a:lnTo>
                  <a:pt x="368" y="1064"/>
                </a:lnTo>
                <a:lnTo>
                  <a:pt x="368" y="981"/>
                </a:lnTo>
                <a:lnTo>
                  <a:pt x="368" y="899"/>
                </a:lnTo>
                <a:lnTo>
                  <a:pt x="489" y="899"/>
                </a:lnTo>
                <a:lnTo>
                  <a:pt x="610" y="899"/>
                </a:lnTo>
                <a:lnTo>
                  <a:pt x="731" y="899"/>
                </a:lnTo>
                <a:lnTo>
                  <a:pt x="852" y="899"/>
                </a:lnTo>
                <a:lnTo>
                  <a:pt x="973" y="899"/>
                </a:lnTo>
                <a:lnTo>
                  <a:pt x="1094" y="899"/>
                </a:lnTo>
                <a:lnTo>
                  <a:pt x="1215" y="899"/>
                </a:lnTo>
                <a:lnTo>
                  <a:pt x="1336" y="899"/>
                </a:lnTo>
                <a:lnTo>
                  <a:pt x="1458" y="899"/>
                </a:lnTo>
                <a:lnTo>
                  <a:pt x="1579" y="899"/>
                </a:lnTo>
                <a:lnTo>
                  <a:pt x="1700" y="899"/>
                </a:lnTo>
                <a:lnTo>
                  <a:pt x="1821" y="899"/>
                </a:lnTo>
                <a:lnTo>
                  <a:pt x="1942" y="899"/>
                </a:lnTo>
                <a:lnTo>
                  <a:pt x="2063" y="899"/>
                </a:lnTo>
                <a:lnTo>
                  <a:pt x="2184" y="899"/>
                </a:lnTo>
                <a:lnTo>
                  <a:pt x="2305" y="899"/>
                </a:lnTo>
                <a:lnTo>
                  <a:pt x="2305" y="952"/>
                </a:lnTo>
                <a:lnTo>
                  <a:pt x="2305" y="1007"/>
                </a:lnTo>
                <a:lnTo>
                  <a:pt x="2305" y="1065"/>
                </a:lnTo>
                <a:lnTo>
                  <a:pt x="2305" y="1122"/>
                </a:lnTo>
                <a:lnTo>
                  <a:pt x="2304" y="1182"/>
                </a:lnTo>
                <a:lnTo>
                  <a:pt x="2304" y="1242"/>
                </a:lnTo>
                <a:lnTo>
                  <a:pt x="2304" y="1303"/>
                </a:lnTo>
                <a:lnTo>
                  <a:pt x="2304" y="1363"/>
                </a:lnTo>
                <a:lnTo>
                  <a:pt x="2303" y="1424"/>
                </a:lnTo>
                <a:lnTo>
                  <a:pt x="2303" y="1484"/>
                </a:lnTo>
                <a:lnTo>
                  <a:pt x="2303" y="1544"/>
                </a:lnTo>
                <a:lnTo>
                  <a:pt x="2302" y="1603"/>
                </a:lnTo>
                <a:lnTo>
                  <a:pt x="2302" y="1662"/>
                </a:lnTo>
                <a:lnTo>
                  <a:pt x="2302" y="1718"/>
                </a:lnTo>
                <a:lnTo>
                  <a:pt x="2302" y="1774"/>
                </a:lnTo>
                <a:lnTo>
                  <a:pt x="2302" y="18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9144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REVIEW OF PROGRESS</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OF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1224"/>
          <p:cNvSpPr>
            <a:spLocks noEditPoints="1"/>
          </p:cNvSpPr>
          <p:nvPr/>
        </p:nvSpPr>
        <p:spPr bwMode="auto">
          <a:xfrm>
            <a:off x="381000" y="914400"/>
            <a:ext cx="446454" cy="425047"/>
          </a:xfrm>
          <a:custGeom>
            <a:avLst/>
            <a:gdLst>
              <a:gd name="T0" fmla="*/ 862 w 1383"/>
              <a:gd name="T1" fmla="*/ 236 h 1343"/>
              <a:gd name="T2" fmla="*/ 730 w 1383"/>
              <a:gd name="T3" fmla="*/ 375 h 1343"/>
              <a:gd name="T4" fmla="*/ 639 w 1383"/>
              <a:gd name="T5" fmla="*/ 513 h 1343"/>
              <a:gd name="T6" fmla="*/ 476 w 1383"/>
              <a:gd name="T7" fmla="*/ 648 h 1343"/>
              <a:gd name="T8" fmla="*/ 337 w 1383"/>
              <a:gd name="T9" fmla="*/ 739 h 1343"/>
              <a:gd name="T10" fmla="*/ 193 w 1383"/>
              <a:gd name="T11" fmla="*/ 886 h 1343"/>
              <a:gd name="T12" fmla="*/ 36 w 1383"/>
              <a:gd name="T13" fmla="*/ 1104 h 1343"/>
              <a:gd name="T14" fmla="*/ 134 w 1383"/>
              <a:gd name="T15" fmla="*/ 1260 h 1343"/>
              <a:gd name="T16" fmla="*/ 317 w 1383"/>
              <a:gd name="T17" fmla="*/ 1333 h 1343"/>
              <a:gd name="T18" fmla="*/ 409 w 1383"/>
              <a:gd name="T19" fmla="*/ 1341 h 1343"/>
              <a:gd name="T20" fmla="*/ 487 w 1383"/>
              <a:gd name="T21" fmla="*/ 1312 h 1343"/>
              <a:gd name="T22" fmla="*/ 614 w 1383"/>
              <a:gd name="T23" fmla="*/ 1217 h 1343"/>
              <a:gd name="T24" fmla="*/ 697 w 1383"/>
              <a:gd name="T25" fmla="*/ 1122 h 1343"/>
              <a:gd name="T26" fmla="*/ 742 w 1383"/>
              <a:gd name="T27" fmla="*/ 1011 h 1343"/>
              <a:gd name="T28" fmla="*/ 731 w 1383"/>
              <a:gd name="T29" fmla="*/ 881 h 1343"/>
              <a:gd name="T30" fmla="*/ 645 w 1383"/>
              <a:gd name="T31" fmla="*/ 727 h 1343"/>
              <a:gd name="T32" fmla="*/ 640 w 1383"/>
              <a:gd name="T33" fmla="*/ 679 h 1343"/>
              <a:gd name="T34" fmla="*/ 667 w 1383"/>
              <a:gd name="T35" fmla="*/ 636 h 1343"/>
              <a:gd name="T36" fmla="*/ 721 w 1383"/>
              <a:gd name="T37" fmla="*/ 616 h 1343"/>
              <a:gd name="T38" fmla="*/ 798 w 1383"/>
              <a:gd name="T39" fmla="*/ 659 h 1343"/>
              <a:gd name="T40" fmla="*/ 942 w 1383"/>
              <a:gd name="T41" fmla="*/ 729 h 1343"/>
              <a:gd name="T42" fmla="*/ 1066 w 1383"/>
              <a:gd name="T43" fmla="*/ 728 h 1343"/>
              <a:gd name="T44" fmla="*/ 1175 w 1383"/>
              <a:gd name="T45" fmla="*/ 675 h 1343"/>
              <a:gd name="T46" fmla="*/ 1296 w 1383"/>
              <a:gd name="T47" fmla="*/ 560 h 1343"/>
              <a:gd name="T48" fmla="*/ 1359 w 1383"/>
              <a:gd name="T49" fmla="*/ 470 h 1343"/>
              <a:gd name="T50" fmla="*/ 1381 w 1383"/>
              <a:gd name="T51" fmla="*/ 395 h 1343"/>
              <a:gd name="T52" fmla="*/ 1356 w 1383"/>
              <a:gd name="T53" fmla="*/ 274 h 1343"/>
              <a:gd name="T54" fmla="*/ 1303 w 1383"/>
              <a:gd name="T55" fmla="*/ 99 h 1343"/>
              <a:gd name="T56" fmla="*/ 1095 w 1383"/>
              <a:gd name="T57" fmla="*/ 72 h 1343"/>
              <a:gd name="T58" fmla="*/ 539 w 1383"/>
              <a:gd name="T59" fmla="*/ 1230 h 1343"/>
              <a:gd name="T60" fmla="*/ 425 w 1383"/>
              <a:gd name="T61" fmla="*/ 1292 h 1343"/>
              <a:gd name="T62" fmla="*/ 337 w 1383"/>
              <a:gd name="T63" fmla="*/ 1294 h 1343"/>
              <a:gd name="T64" fmla="*/ 231 w 1383"/>
              <a:gd name="T65" fmla="*/ 1217 h 1343"/>
              <a:gd name="T66" fmla="*/ 146 w 1383"/>
              <a:gd name="T67" fmla="*/ 1107 h 1343"/>
              <a:gd name="T68" fmla="*/ 143 w 1383"/>
              <a:gd name="T69" fmla="*/ 1046 h 1343"/>
              <a:gd name="T70" fmla="*/ 225 w 1383"/>
              <a:gd name="T71" fmla="*/ 915 h 1343"/>
              <a:gd name="T72" fmla="*/ 370 w 1383"/>
              <a:gd name="T73" fmla="*/ 780 h 1343"/>
              <a:gd name="T74" fmla="*/ 492 w 1383"/>
              <a:gd name="T75" fmla="*/ 732 h 1343"/>
              <a:gd name="T76" fmla="*/ 572 w 1383"/>
              <a:gd name="T77" fmla="*/ 756 h 1343"/>
              <a:gd name="T78" fmla="*/ 672 w 1383"/>
              <a:gd name="T79" fmla="*/ 860 h 1343"/>
              <a:gd name="T80" fmla="*/ 701 w 1383"/>
              <a:gd name="T81" fmla="*/ 964 h 1343"/>
              <a:gd name="T82" fmla="*/ 680 w 1383"/>
              <a:gd name="T83" fmla="*/ 1061 h 1343"/>
              <a:gd name="T84" fmla="*/ 1339 w 1383"/>
              <a:gd name="T85" fmla="*/ 366 h 1343"/>
              <a:gd name="T86" fmla="*/ 1315 w 1383"/>
              <a:gd name="T87" fmla="*/ 460 h 1343"/>
              <a:gd name="T88" fmla="*/ 1231 w 1383"/>
              <a:gd name="T89" fmla="*/ 573 h 1343"/>
              <a:gd name="T90" fmla="*/ 1099 w 1383"/>
              <a:gd name="T91" fmla="*/ 668 h 1343"/>
              <a:gd name="T92" fmla="*/ 1002 w 1383"/>
              <a:gd name="T93" fmla="*/ 690 h 1343"/>
              <a:gd name="T94" fmla="*/ 900 w 1383"/>
              <a:gd name="T95" fmla="*/ 665 h 1343"/>
              <a:gd name="T96" fmla="*/ 799 w 1383"/>
              <a:gd name="T97" fmla="*/ 572 h 1343"/>
              <a:gd name="T98" fmla="*/ 766 w 1383"/>
              <a:gd name="T99" fmla="*/ 484 h 1343"/>
              <a:gd name="T100" fmla="*/ 805 w 1383"/>
              <a:gd name="T101" fmla="*/ 370 h 1343"/>
              <a:gd name="T102" fmla="*/ 939 w 1383"/>
              <a:gd name="T103" fmla="*/ 231 h 1343"/>
              <a:gd name="T104" fmla="*/ 1087 w 1383"/>
              <a:gd name="T105" fmla="*/ 139 h 1343"/>
              <a:gd name="T106" fmla="*/ 1148 w 1383"/>
              <a:gd name="T107" fmla="*/ 139 h 1343"/>
              <a:gd name="T108" fmla="*/ 1248 w 1383"/>
              <a:gd name="T109" fmla="*/ 217 h 1343"/>
              <a:gd name="T110" fmla="*/ 1328 w 1383"/>
              <a:gd name="T111" fmla="*/ 328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343">
                <a:moveTo>
                  <a:pt x="1008" y="127"/>
                </a:moveTo>
                <a:lnTo>
                  <a:pt x="983" y="144"/>
                </a:lnTo>
                <a:lnTo>
                  <a:pt x="958" y="161"/>
                </a:lnTo>
                <a:lnTo>
                  <a:pt x="933" y="179"/>
                </a:lnTo>
                <a:lnTo>
                  <a:pt x="909" y="198"/>
                </a:lnTo>
                <a:lnTo>
                  <a:pt x="886" y="217"/>
                </a:lnTo>
                <a:lnTo>
                  <a:pt x="862" y="236"/>
                </a:lnTo>
                <a:lnTo>
                  <a:pt x="841" y="257"/>
                </a:lnTo>
                <a:lnTo>
                  <a:pt x="819" y="276"/>
                </a:lnTo>
                <a:lnTo>
                  <a:pt x="798" y="297"/>
                </a:lnTo>
                <a:lnTo>
                  <a:pt x="780" y="317"/>
                </a:lnTo>
                <a:lnTo>
                  <a:pt x="762" y="337"/>
                </a:lnTo>
                <a:lnTo>
                  <a:pt x="745" y="356"/>
                </a:lnTo>
                <a:lnTo>
                  <a:pt x="730" y="375"/>
                </a:lnTo>
                <a:lnTo>
                  <a:pt x="717" y="393"/>
                </a:lnTo>
                <a:lnTo>
                  <a:pt x="707" y="410"/>
                </a:lnTo>
                <a:lnTo>
                  <a:pt x="697" y="425"/>
                </a:lnTo>
                <a:lnTo>
                  <a:pt x="683" y="450"/>
                </a:lnTo>
                <a:lnTo>
                  <a:pt x="668" y="473"/>
                </a:lnTo>
                <a:lnTo>
                  <a:pt x="653" y="494"/>
                </a:lnTo>
                <a:lnTo>
                  <a:pt x="639" y="513"/>
                </a:lnTo>
                <a:lnTo>
                  <a:pt x="612" y="544"/>
                </a:lnTo>
                <a:lnTo>
                  <a:pt x="593" y="564"/>
                </a:lnTo>
                <a:lnTo>
                  <a:pt x="572" y="582"/>
                </a:lnTo>
                <a:lnTo>
                  <a:pt x="540" y="607"/>
                </a:lnTo>
                <a:lnTo>
                  <a:pt x="520" y="620"/>
                </a:lnTo>
                <a:lnTo>
                  <a:pt x="498" y="634"/>
                </a:lnTo>
                <a:lnTo>
                  <a:pt x="476" y="648"/>
                </a:lnTo>
                <a:lnTo>
                  <a:pt x="451" y="661"/>
                </a:lnTo>
                <a:lnTo>
                  <a:pt x="433" y="670"/>
                </a:lnTo>
                <a:lnTo>
                  <a:pt x="416" y="680"/>
                </a:lnTo>
                <a:lnTo>
                  <a:pt x="398" y="693"/>
                </a:lnTo>
                <a:lnTo>
                  <a:pt x="378" y="706"/>
                </a:lnTo>
                <a:lnTo>
                  <a:pt x="358" y="722"/>
                </a:lnTo>
                <a:lnTo>
                  <a:pt x="337" y="739"/>
                </a:lnTo>
                <a:lnTo>
                  <a:pt x="317" y="757"/>
                </a:lnTo>
                <a:lnTo>
                  <a:pt x="296" y="776"/>
                </a:lnTo>
                <a:lnTo>
                  <a:pt x="275" y="797"/>
                </a:lnTo>
                <a:lnTo>
                  <a:pt x="254" y="818"/>
                </a:lnTo>
                <a:lnTo>
                  <a:pt x="233" y="840"/>
                </a:lnTo>
                <a:lnTo>
                  <a:pt x="213" y="863"/>
                </a:lnTo>
                <a:lnTo>
                  <a:pt x="193" y="886"/>
                </a:lnTo>
                <a:lnTo>
                  <a:pt x="173" y="909"/>
                </a:lnTo>
                <a:lnTo>
                  <a:pt x="155" y="933"/>
                </a:lnTo>
                <a:lnTo>
                  <a:pt x="138" y="958"/>
                </a:lnTo>
                <a:lnTo>
                  <a:pt x="106" y="1003"/>
                </a:lnTo>
                <a:lnTo>
                  <a:pt x="79" y="1042"/>
                </a:lnTo>
                <a:lnTo>
                  <a:pt x="55" y="1076"/>
                </a:lnTo>
                <a:lnTo>
                  <a:pt x="36" y="1104"/>
                </a:lnTo>
                <a:lnTo>
                  <a:pt x="21" y="1124"/>
                </a:lnTo>
                <a:lnTo>
                  <a:pt x="10" y="1139"/>
                </a:lnTo>
                <a:lnTo>
                  <a:pt x="4" y="1149"/>
                </a:lnTo>
                <a:lnTo>
                  <a:pt x="0" y="1151"/>
                </a:lnTo>
                <a:lnTo>
                  <a:pt x="95" y="1251"/>
                </a:lnTo>
                <a:lnTo>
                  <a:pt x="105" y="1253"/>
                </a:lnTo>
                <a:lnTo>
                  <a:pt x="134" y="1260"/>
                </a:lnTo>
                <a:lnTo>
                  <a:pt x="155" y="1266"/>
                </a:lnTo>
                <a:lnTo>
                  <a:pt x="179" y="1274"/>
                </a:lnTo>
                <a:lnTo>
                  <a:pt x="206" y="1285"/>
                </a:lnTo>
                <a:lnTo>
                  <a:pt x="237" y="1298"/>
                </a:lnTo>
                <a:lnTo>
                  <a:pt x="268" y="1312"/>
                </a:lnTo>
                <a:lnTo>
                  <a:pt x="301" y="1327"/>
                </a:lnTo>
                <a:lnTo>
                  <a:pt x="317" y="1333"/>
                </a:lnTo>
                <a:lnTo>
                  <a:pt x="334" y="1338"/>
                </a:lnTo>
                <a:lnTo>
                  <a:pt x="351" y="1341"/>
                </a:lnTo>
                <a:lnTo>
                  <a:pt x="370" y="1343"/>
                </a:lnTo>
                <a:lnTo>
                  <a:pt x="378" y="1343"/>
                </a:lnTo>
                <a:lnTo>
                  <a:pt x="388" y="1343"/>
                </a:lnTo>
                <a:lnTo>
                  <a:pt x="398" y="1342"/>
                </a:lnTo>
                <a:lnTo>
                  <a:pt x="409" y="1341"/>
                </a:lnTo>
                <a:lnTo>
                  <a:pt x="418" y="1339"/>
                </a:lnTo>
                <a:lnTo>
                  <a:pt x="429" y="1337"/>
                </a:lnTo>
                <a:lnTo>
                  <a:pt x="440" y="1334"/>
                </a:lnTo>
                <a:lnTo>
                  <a:pt x="452" y="1329"/>
                </a:lnTo>
                <a:lnTo>
                  <a:pt x="464" y="1325"/>
                </a:lnTo>
                <a:lnTo>
                  <a:pt x="476" y="1319"/>
                </a:lnTo>
                <a:lnTo>
                  <a:pt x="487" y="1312"/>
                </a:lnTo>
                <a:lnTo>
                  <a:pt x="500" y="1305"/>
                </a:lnTo>
                <a:lnTo>
                  <a:pt x="514" y="1297"/>
                </a:lnTo>
                <a:lnTo>
                  <a:pt x="527" y="1287"/>
                </a:lnTo>
                <a:lnTo>
                  <a:pt x="542" y="1278"/>
                </a:lnTo>
                <a:lnTo>
                  <a:pt x="557" y="1266"/>
                </a:lnTo>
                <a:lnTo>
                  <a:pt x="586" y="1242"/>
                </a:lnTo>
                <a:lnTo>
                  <a:pt x="614" y="1217"/>
                </a:lnTo>
                <a:lnTo>
                  <a:pt x="628" y="1204"/>
                </a:lnTo>
                <a:lnTo>
                  <a:pt x="641" y="1191"/>
                </a:lnTo>
                <a:lnTo>
                  <a:pt x="654" y="1177"/>
                </a:lnTo>
                <a:lnTo>
                  <a:pt x="666" y="1164"/>
                </a:lnTo>
                <a:lnTo>
                  <a:pt x="676" y="1150"/>
                </a:lnTo>
                <a:lnTo>
                  <a:pt x="687" y="1136"/>
                </a:lnTo>
                <a:lnTo>
                  <a:pt x="697" y="1122"/>
                </a:lnTo>
                <a:lnTo>
                  <a:pt x="707" y="1107"/>
                </a:lnTo>
                <a:lnTo>
                  <a:pt x="715" y="1092"/>
                </a:lnTo>
                <a:lnTo>
                  <a:pt x="722" y="1077"/>
                </a:lnTo>
                <a:lnTo>
                  <a:pt x="729" y="1061"/>
                </a:lnTo>
                <a:lnTo>
                  <a:pt x="735" y="1044"/>
                </a:lnTo>
                <a:lnTo>
                  <a:pt x="739" y="1028"/>
                </a:lnTo>
                <a:lnTo>
                  <a:pt x="742" y="1011"/>
                </a:lnTo>
                <a:lnTo>
                  <a:pt x="744" y="994"/>
                </a:lnTo>
                <a:lnTo>
                  <a:pt x="745" y="976"/>
                </a:lnTo>
                <a:lnTo>
                  <a:pt x="745" y="958"/>
                </a:lnTo>
                <a:lnTo>
                  <a:pt x="744" y="940"/>
                </a:lnTo>
                <a:lnTo>
                  <a:pt x="741" y="920"/>
                </a:lnTo>
                <a:lnTo>
                  <a:pt x="737" y="901"/>
                </a:lnTo>
                <a:lnTo>
                  <a:pt x="731" y="881"/>
                </a:lnTo>
                <a:lnTo>
                  <a:pt x="724" y="861"/>
                </a:lnTo>
                <a:lnTo>
                  <a:pt x="715" y="839"/>
                </a:lnTo>
                <a:lnTo>
                  <a:pt x="704" y="818"/>
                </a:lnTo>
                <a:lnTo>
                  <a:pt x="693" y="796"/>
                </a:lnTo>
                <a:lnTo>
                  <a:pt x="679" y="773"/>
                </a:lnTo>
                <a:lnTo>
                  <a:pt x="662" y="749"/>
                </a:lnTo>
                <a:lnTo>
                  <a:pt x="645" y="727"/>
                </a:lnTo>
                <a:lnTo>
                  <a:pt x="644" y="725"/>
                </a:lnTo>
                <a:lnTo>
                  <a:pt x="642" y="719"/>
                </a:lnTo>
                <a:lnTo>
                  <a:pt x="640" y="711"/>
                </a:lnTo>
                <a:lnTo>
                  <a:pt x="639" y="700"/>
                </a:lnTo>
                <a:lnTo>
                  <a:pt x="639" y="693"/>
                </a:lnTo>
                <a:lnTo>
                  <a:pt x="639" y="687"/>
                </a:lnTo>
                <a:lnTo>
                  <a:pt x="640" y="679"/>
                </a:lnTo>
                <a:lnTo>
                  <a:pt x="642" y="672"/>
                </a:lnTo>
                <a:lnTo>
                  <a:pt x="645" y="664"/>
                </a:lnTo>
                <a:lnTo>
                  <a:pt x="649" y="657"/>
                </a:lnTo>
                <a:lnTo>
                  <a:pt x="655" y="649"/>
                </a:lnTo>
                <a:lnTo>
                  <a:pt x="662" y="640"/>
                </a:lnTo>
                <a:lnTo>
                  <a:pt x="664" y="638"/>
                </a:lnTo>
                <a:lnTo>
                  <a:pt x="667" y="636"/>
                </a:lnTo>
                <a:lnTo>
                  <a:pt x="675" y="630"/>
                </a:lnTo>
                <a:lnTo>
                  <a:pt x="683" y="624"/>
                </a:lnTo>
                <a:lnTo>
                  <a:pt x="691" y="621"/>
                </a:lnTo>
                <a:lnTo>
                  <a:pt x="699" y="618"/>
                </a:lnTo>
                <a:lnTo>
                  <a:pt x="707" y="617"/>
                </a:lnTo>
                <a:lnTo>
                  <a:pt x="713" y="616"/>
                </a:lnTo>
                <a:lnTo>
                  <a:pt x="721" y="616"/>
                </a:lnTo>
                <a:lnTo>
                  <a:pt x="726" y="616"/>
                </a:lnTo>
                <a:lnTo>
                  <a:pt x="737" y="618"/>
                </a:lnTo>
                <a:lnTo>
                  <a:pt x="745" y="620"/>
                </a:lnTo>
                <a:lnTo>
                  <a:pt x="751" y="623"/>
                </a:lnTo>
                <a:lnTo>
                  <a:pt x="753" y="624"/>
                </a:lnTo>
                <a:lnTo>
                  <a:pt x="776" y="643"/>
                </a:lnTo>
                <a:lnTo>
                  <a:pt x="798" y="659"/>
                </a:lnTo>
                <a:lnTo>
                  <a:pt x="820" y="674"/>
                </a:lnTo>
                <a:lnTo>
                  <a:pt x="842" y="687"/>
                </a:lnTo>
                <a:lnTo>
                  <a:pt x="862" y="699"/>
                </a:lnTo>
                <a:lnTo>
                  <a:pt x="883" y="708"/>
                </a:lnTo>
                <a:lnTo>
                  <a:pt x="903" y="717"/>
                </a:lnTo>
                <a:lnTo>
                  <a:pt x="923" y="724"/>
                </a:lnTo>
                <a:lnTo>
                  <a:pt x="942" y="729"/>
                </a:lnTo>
                <a:lnTo>
                  <a:pt x="961" y="732"/>
                </a:lnTo>
                <a:lnTo>
                  <a:pt x="980" y="734"/>
                </a:lnTo>
                <a:lnTo>
                  <a:pt x="997" y="735"/>
                </a:lnTo>
                <a:lnTo>
                  <a:pt x="1015" y="735"/>
                </a:lnTo>
                <a:lnTo>
                  <a:pt x="1033" y="734"/>
                </a:lnTo>
                <a:lnTo>
                  <a:pt x="1050" y="731"/>
                </a:lnTo>
                <a:lnTo>
                  <a:pt x="1066" y="728"/>
                </a:lnTo>
                <a:lnTo>
                  <a:pt x="1082" y="722"/>
                </a:lnTo>
                <a:lnTo>
                  <a:pt x="1099" y="717"/>
                </a:lnTo>
                <a:lnTo>
                  <a:pt x="1115" y="711"/>
                </a:lnTo>
                <a:lnTo>
                  <a:pt x="1130" y="703"/>
                </a:lnTo>
                <a:lnTo>
                  <a:pt x="1145" y="694"/>
                </a:lnTo>
                <a:lnTo>
                  <a:pt x="1160" y="685"/>
                </a:lnTo>
                <a:lnTo>
                  <a:pt x="1175" y="675"/>
                </a:lnTo>
                <a:lnTo>
                  <a:pt x="1189" y="664"/>
                </a:lnTo>
                <a:lnTo>
                  <a:pt x="1203" y="652"/>
                </a:lnTo>
                <a:lnTo>
                  <a:pt x="1217" y="640"/>
                </a:lnTo>
                <a:lnTo>
                  <a:pt x="1230" y="629"/>
                </a:lnTo>
                <a:lnTo>
                  <a:pt x="1244" y="616"/>
                </a:lnTo>
                <a:lnTo>
                  <a:pt x="1270" y="589"/>
                </a:lnTo>
                <a:lnTo>
                  <a:pt x="1296" y="560"/>
                </a:lnTo>
                <a:lnTo>
                  <a:pt x="1308" y="546"/>
                </a:lnTo>
                <a:lnTo>
                  <a:pt x="1319" y="532"/>
                </a:lnTo>
                <a:lnTo>
                  <a:pt x="1329" y="519"/>
                </a:lnTo>
                <a:lnTo>
                  <a:pt x="1337" y="506"/>
                </a:lnTo>
                <a:lnTo>
                  <a:pt x="1346" y="494"/>
                </a:lnTo>
                <a:lnTo>
                  <a:pt x="1352" y="482"/>
                </a:lnTo>
                <a:lnTo>
                  <a:pt x="1359" y="470"/>
                </a:lnTo>
                <a:lnTo>
                  <a:pt x="1364" y="459"/>
                </a:lnTo>
                <a:lnTo>
                  <a:pt x="1369" y="447"/>
                </a:lnTo>
                <a:lnTo>
                  <a:pt x="1373" y="436"/>
                </a:lnTo>
                <a:lnTo>
                  <a:pt x="1376" y="425"/>
                </a:lnTo>
                <a:lnTo>
                  <a:pt x="1378" y="416"/>
                </a:lnTo>
                <a:lnTo>
                  <a:pt x="1380" y="405"/>
                </a:lnTo>
                <a:lnTo>
                  <a:pt x="1381" y="395"/>
                </a:lnTo>
                <a:lnTo>
                  <a:pt x="1383" y="387"/>
                </a:lnTo>
                <a:lnTo>
                  <a:pt x="1383" y="377"/>
                </a:lnTo>
                <a:lnTo>
                  <a:pt x="1381" y="359"/>
                </a:lnTo>
                <a:lnTo>
                  <a:pt x="1378" y="341"/>
                </a:lnTo>
                <a:lnTo>
                  <a:pt x="1374" y="324"/>
                </a:lnTo>
                <a:lnTo>
                  <a:pt x="1369" y="308"/>
                </a:lnTo>
                <a:lnTo>
                  <a:pt x="1356" y="274"/>
                </a:lnTo>
                <a:lnTo>
                  <a:pt x="1343" y="242"/>
                </a:lnTo>
                <a:lnTo>
                  <a:pt x="1331" y="211"/>
                </a:lnTo>
                <a:lnTo>
                  <a:pt x="1322" y="182"/>
                </a:lnTo>
                <a:lnTo>
                  <a:pt x="1315" y="159"/>
                </a:lnTo>
                <a:lnTo>
                  <a:pt x="1309" y="138"/>
                </a:lnTo>
                <a:lnTo>
                  <a:pt x="1304" y="109"/>
                </a:lnTo>
                <a:lnTo>
                  <a:pt x="1303" y="99"/>
                </a:lnTo>
                <a:lnTo>
                  <a:pt x="1208" y="0"/>
                </a:lnTo>
                <a:lnTo>
                  <a:pt x="1204" y="2"/>
                </a:lnTo>
                <a:lnTo>
                  <a:pt x="1196" y="9"/>
                </a:lnTo>
                <a:lnTo>
                  <a:pt x="1180" y="18"/>
                </a:lnTo>
                <a:lnTo>
                  <a:pt x="1158" y="32"/>
                </a:lnTo>
                <a:lnTo>
                  <a:pt x="1130" y="51"/>
                </a:lnTo>
                <a:lnTo>
                  <a:pt x="1095" y="72"/>
                </a:lnTo>
                <a:lnTo>
                  <a:pt x="1054" y="98"/>
                </a:lnTo>
                <a:lnTo>
                  <a:pt x="1008" y="127"/>
                </a:lnTo>
                <a:close/>
                <a:moveTo>
                  <a:pt x="606" y="1170"/>
                </a:moveTo>
                <a:lnTo>
                  <a:pt x="589" y="1187"/>
                </a:lnTo>
                <a:lnTo>
                  <a:pt x="573" y="1202"/>
                </a:lnTo>
                <a:lnTo>
                  <a:pt x="555" y="1217"/>
                </a:lnTo>
                <a:lnTo>
                  <a:pt x="539" y="1230"/>
                </a:lnTo>
                <a:lnTo>
                  <a:pt x="522" y="1242"/>
                </a:lnTo>
                <a:lnTo>
                  <a:pt x="505" y="1254"/>
                </a:lnTo>
                <a:lnTo>
                  <a:pt x="488" y="1264"/>
                </a:lnTo>
                <a:lnTo>
                  <a:pt x="472" y="1272"/>
                </a:lnTo>
                <a:lnTo>
                  <a:pt x="456" y="1280"/>
                </a:lnTo>
                <a:lnTo>
                  <a:pt x="440" y="1286"/>
                </a:lnTo>
                <a:lnTo>
                  <a:pt x="425" y="1292"/>
                </a:lnTo>
                <a:lnTo>
                  <a:pt x="411" y="1296"/>
                </a:lnTo>
                <a:lnTo>
                  <a:pt x="397" y="1299"/>
                </a:lnTo>
                <a:lnTo>
                  <a:pt x="384" y="1301"/>
                </a:lnTo>
                <a:lnTo>
                  <a:pt x="372" y="1301"/>
                </a:lnTo>
                <a:lnTo>
                  <a:pt x="361" y="1300"/>
                </a:lnTo>
                <a:lnTo>
                  <a:pt x="350" y="1298"/>
                </a:lnTo>
                <a:lnTo>
                  <a:pt x="337" y="1294"/>
                </a:lnTo>
                <a:lnTo>
                  <a:pt x="324" y="1287"/>
                </a:lnTo>
                <a:lnTo>
                  <a:pt x="309" y="1279"/>
                </a:lnTo>
                <a:lnTo>
                  <a:pt x="294" y="1269"/>
                </a:lnTo>
                <a:lnTo>
                  <a:pt x="279" y="1258"/>
                </a:lnTo>
                <a:lnTo>
                  <a:pt x="263" y="1245"/>
                </a:lnTo>
                <a:lnTo>
                  <a:pt x="247" y="1232"/>
                </a:lnTo>
                <a:lnTo>
                  <a:pt x="231" y="1217"/>
                </a:lnTo>
                <a:lnTo>
                  <a:pt x="216" y="1202"/>
                </a:lnTo>
                <a:lnTo>
                  <a:pt x="201" y="1187"/>
                </a:lnTo>
                <a:lnTo>
                  <a:pt x="188" y="1171"/>
                </a:lnTo>
                <a:lnTo>
                  <a:pt x="175" y="1154"/>
                </a:lnTo>
                <a:lnTo>
                  <a:pt x="163" y="1138"/>
                </a:lnTo>
                <a:lnTo>
                  <a:pt x="154" y="1122"/>
                </a:lnTo>
                <a:lnTo>
                  <a:pt x="146" y="1107"/>
                </a:lnTo>
                <a:lnTo>
                  <a:pt x="143" y="1098"/>
                </a:lnTo>
                <a:lnTo>
                  <a:pt x="141" y="1091"/>
                </a:lnTo>
                <a:lnTo>
                  <a:pt x="140" y="1082"/>
                </a:lnTo>
                <a:lnTo>
                  <a:pt x="139" y="1073"/>
                </a:lnTo>
                <a:lnTo>
                  <a:pt x="140" y="1065"/>
                </a:lnTo>
                <a:lnTo>
                  <a:pt x="141" y="1056"/>
                </a:lnTo>
                <a:lnTo>
                  <a:pt x="143" y="1046"/>
                </a:lnTo>
                <a:lnTo>
                  <a:pt x="145" y="1037"/>
                </a:lnTo>
                <a:lnTo>
                  <a:pt x="153" y="1017"/>
                </a:lnTo>
                <a:lnTo>
                  <a:pt x="163" y="998"/>
                </a:lnTo>
                <a:lnTo>
                  <a:pt x="176" y="977"/>
                </a:lnTo>
                <a:lnTo>
                  <a:pt x="190" y="957"/>
                </a:lnTo>
                <a:lnTo>
                  <a:pt x="207" y="936"/>
                </a:lnTo>
                <a:lnTo>
                  <a:pt x="225" y="915"/>
                </a:lnTo>
                <a:lnTo>
                  <a:pt x="244" y="894"/>
                </a:lnTo>
                <a:lnTo>
                  <a:pt x="264" y="874"/>
                </a:lnTo>
                <a:lnTo>
                  <a:pt x="285" y="853"/>
                </a:lnTo>
                <a:lnTo>
                  <a:pt x="306" y="834"/>
                </a:lnTo>
                <a:lnTo>
                  <a:pt x="328" y="814"/>
                </a:lnTo>
                <a:lnTo>
                  <a:pt x="348" y="796"/>
                </a:lnTo>
                <a:lnTo>
                  <a:pt x="370" y="780"/>
                </a:lnTo>
                <a:lnTo>
                  <a:pt x="389" y="766"/>
                </a:lnTo>
                <a:lnTo>
                  <a:pt x="409" y="755"/>
                </a:lnTo>
                <a:lnTo>
                  <a:pt x="427" y="747"/>
                </a:lnTo>
                <a:lnTo>
                  <a:pt x="445" y="741"/>
                </a:lnTo>
                <a:lnTo>
                  <a:pt x="461" y="737"/>
                </a:lnTo>
                <a:lnTo>
                  <a:pt x="478" y="734"/>
                </a:lnTo>
                <a:lnTo>
                  <a:pt x="492" y="732"/>
                </a:lnTo>
                <a:lnTo>
                  <a:pt x="505" y="732"/>
                </a:lnTo>
                <a:lnTo>
                  <a:pt x="517" y="733"/>
                </a:lnTo>
                <a:lnTo>
                  <a:pt x="526" y="734"/>
                </a:lnTo>
                <a:lnTo>
                  <a:pt x="535" y="737"/>
                </a:lnTo>
                <a:lnTo>
                  <a:pt x="547" y="740"/>
                </a:lnTo>
                <a:lnTo>
                  <a:pt x="550" y="741"/>
                </a:lnTo>
                <a:lnTo>
                  <a:pt x="572" y="756"/>
                </a:lnTo>
                <a:lnTo>
                  <a:pt x="591" y="770"/>
                </a:lnTo>
                <a:lnTo>
                  <a:pt x="609" y="785"/>
                </a:lnTo>
                <a:lnTo>
                  <a:pt x="626" y="800"/>
                </a:lnTo>
                <a:lnTo>
                  <a:pt x="640" y="814"/>
                </a:lnTo>
                <a:lnTo>
                  <a:pt x="652" y="829"/>
                </a:lnTo>
                <a:lnTo>
                  <a:pt x="662" y="845"/>
                </a:lnTo>
                <a:lnTo>
                  <a:pt x="672" y="860"/>
                </a:lnTo>
                <a:lnTo>
                  <a:pt x="681" y="875"/>
                </a:lnTo>
                <a:lnTo>
                  <a:pt x="687" y="890"/>
                </a:lnTo>
                <a:lnTo>
                  <a:pt x="691" y="905"/>
                </a:lnTo>
                <a:lnTo>
                  <a:pt x="696" y="920"/>
                </a:lnTo>
                <a:lnTo>
                  <a:pt x="699" y="935"/>
                </a:lnTo>
                <a:lnTo>
                  <a:pt x="700" y="949"/>
                </a:lnTo>
                <a:lnTo>
                  <a:pt x="701" y="964"/>
                </a:lnTo>
                <a:lnTo>
                  <a:pt x="700" y="978"/>
                </a:lnTo>
                <a:lnTo>
                  <a:pt x="699" y="992"/>
                </a:lnTo>
                <a:lnTo>
                  <a:pt x="697" y="1007"/>
                </a:lnTo>
                <a:lnTo>
                  <a:pt x="694" y="1021"/>
                </a:lnTo>
                <a:lnTo>
                  <a:pt x="689" y="1035"/>
                </a:lnTo>
                <a:lnTo>
                  <a:pt x="685" y="1048"/>
                </a:lnTo>
                <a:lnTo>
                  <a:pt x="680" y="1061"/>
                </a:lnTo>
                <a:lnTo>
                  <a:pt x="673" y="1073"/>
                </a:lnTo>
                <a:lnTo>
                  <a:pt x="667" y="1085"/>
                </a:lnTo>
                <a:lnTo>
                  <a:pt x="654" y="1109"/>
                </a:lnTo>
                <a:lnTo>
                  <a:pt x="637" y="1132"/>
                </a:lnTo>
                <a:lnTo>
                  <a:pt x="622" y="1151"/>
                </a:lnTo>
                <a:lnTo>
                  <a:pt x="606" y="1170"/>
                </a:lnTo>
                <a:close/>
                <a:moveTo>
                  <a:pt x="1339" y="366"/>
                </a:moveTo>
                <a:lnTo>
                  <a:pt x="1340" y="378"/>
                </a:lnTo>
                <a:lnTo>
                  <a:pt x="1339" y="390"/>
                </a:lnTo>
                <a:lnTo>
                  <a:pt x="1336" y="403"/>
                </a:lnTo>
                <a:lnTo>
                  <a:pt x="1333" y="416"/>
                </a:lnTo>
                <a:lnTo>
                  <a:pt x="1328" y="430"/>
                </a:lnTo>
                <a:lnTo>
                  <a:pt x="1322" y="445"/>
                </a:lnTo>
                <a:lnTo>
                  <a:pt x="1315" y="460"/>
                </a:lnTo>
                <a:lnTo>
                  <a:pt x="1306" y="476"/>
                </a:lnTo>
                <a:lnTo>
                  <a:pt x="1296" y="492"/>
                </a:lnTo>
                <a:lnTo>
                  <a:pt x="1285" y="509"/>
                </a:lnTo>
                <a:lnTo>
                  <a:pt x="1274" y="525"/>
                </a:lnTo>
                <a:lnTo>
                  <a:pt x="1261" y="541"/>
                </a:lnTo>
                <a:lnTo>
                  <a:pt x="1247" y="557"/>
                </a:lnTo>
                <a:lnTo>
                  <a:pt x="1231" y="573"/>
                </a:lnTo>
                <a:lnTo>
                  <a:pt x="1215" y="590"/>
                </a:lnTo>
                <a:lnTo>
                  <a:pt x="1198" y="605"/>
                </a:lnTo>
                <a:lnTo>
                  <a:pt x="1178" y="620"/>
                </a:lnTo>
                <a:lnTo>
                  <a:pt x="1158" y="635"/>
                </a:lnTo>
                <a:lnTo>
                  <a:pt x="1135" y="649"/>
                </a:lnTo>
                <a:lnTo>
                  <a:pt x="1110" y="662"/>
                </a:lnTo>
                <a:lnTo>
                  <a:pt x="1099" y="668"/>
                </a:lnTo>
                <a:lnTo>
                  <a:pt x="1086" y="674"/>
                </a:lnTo>
                <a:lnTo>
                  <a:pt x="1072" y="678"/>
                </a:lnTo>
                <a:lnTo>
                  <a:pt x="1059" y="683"/>
                </a:lnTo>
                <a:lnTo>
                  <a:pt x="1045" y="686"/>
                </a:lnTo>
                <a:lnTo>
                  <a:pt x="1031" y="688"/>
                </a:lnTo>
                <a:lnTo>
                  <a:pt x="1017" y="690"/>
                </a:lnTo>
                <a:lnTo>
                  <a:pt x="1002" y="690"/>
                </a:lnTo>
                <a:lnTo>
                  <a:pt x="987" y="690"/>
                </a:lnTo>
                <a:lnTo>
                  <a:pt x="973" y="689"/>
                </a:lnTo>
                <a:lnTo>
                  <a:pt x="958" y="687"/>
                </a:lnTo>
                <a:lnTo>
                  <a:pt x="944" y="684"/>
                </a:lnTo>
                <a:lnTo>
                  <a:pt x="929" y="679"/>
                </a:lnTo>
                <a:lnTo>
                  <a:pt x="914" y="673"/>
                </a:lnTo>
                <a:lnTo>
                  <a:pt x="900" y="665"/>
                </a:lnTo>
                <a:lnTo>
                  <a:pt x="885" y="657"/>
                </a:lnTo>
                <a:lnTo>
                  <a:pt x="871" y="647"/>
                </a:lnTo>
                <a:lnTo>
                  <a:pt x="856" y="635"/>
                </a:lnTo>
                <a:lnTo>
                  <a:pt x="842" y="622"/>
                </a:lnTo>
                <a:lnTo>
                  <a:pt x="828" y="607"/>
                </a:lnTo>
                <a:lnTo>
                  <a:pt x="812" y="591"/>
                </a:lnTo>
                <a:lnTo>
                  <a:pt x="799" y="572"/>
                </a:lnTo>
                <a:lnTo>
                  <a:pt x="785" y="552"/>
                </a:lnTo>
                <a:lnTo>
                  <a:pt x="771" y="529"/>
                </a:lnTo>
                <a:lnTo>
                  <a:pt x="770" y="526"/>
                </a:lnTo>
                <a:lnTo>
                  <a:pt x="768" y="514"/>
                </a:lnTo>
                <a:lnTo>
                  <a:pt x="766" y="505"/>
                </a:lnTo>
                <a:lnTo>
                  <a:pt x="766" y="495"/>
                </a:lnTo>
                <a:lnTo>
                  <a:pt x="766" y="484"/>
                </a:lnTo>
                <a:lnTo>
                  <a:pt x="766" y="471"/>
                </a:lnTo>
                <a:lnTo>
                  <a:pt x="768" y="456"/>
                </a:lnTo>
                <a:lnTo>
                  <a:pt x="771" y="441"/>
                </a:lnTo>
                <a:lnTo>
                  <a:pt x="777" y="424"/>
                </a:lnTo>
                <a:lnTo>
                  <a:pt x="783" y="407"/>
                </a:lnTo>
                <a:lnTo>
                  <a:pt x="793" y="389"/>
                </a:lnTo>
                <a:lnTo>
                  <a:pt x="805" y="370"/>
                </a:lnTo>
                <a:lnTo>
                  <a:pt x="819" y="351"/>
                </a:lnTo>
                <a:lnTo>
                  <a:pt x="836" y="330"/>
                </a:lnTo>
                <a:lnTo>
                  <a:pt x="856" y="310"/>
                </a:lnTo>
                <a:lnTo>
                  <a:pt x="876" y="289"/>
                </a:lnTo>
                <a:lnTo>
                  <a:pt x="897" y="270"/>
                </a:lnTo>
                <a:lnTo>
                  <a:pt x="917" y="249"/>
                </a:lnTo>
                <a:lnTo>
                  <a:pt x="939" y="231"/>
                </a:lnTo>
                <a:lnTo>
                  <a:pt x="960" y="213"/>
                </a:lnTo>
                <a:lnTo>
                  <a:pt x="983" y="195"/>
                </a:lnTo>
                <a:lnTo>
                  <a:pt x="1005" y="180"/>
                </a:lnTo>
                <a:lnTo>
                  <a:pt x="1025" y="166"/>
                </a:lnTo>
                <a:lnTo>
                  <a:pt x="1047" y="155"/>
                </a:lnTo>
                <a:lnTo>
                  <a:pt x="1067" y="146"/>
                </a:lnTo>
                <a:lnTo>
                  <a:pt x="1087" y="139"/>
                </a:lnTo>
                <a:lnTo>
                  <a:pt x="1096" y="136"/>
                </a:lnTo>
                <a:lnTo>
                  <a:pt x="1105" y="135"/>
                </a:lnTo>
                <a:lnTo>
                  <a:pt x="1115" y="134"/>
                </a:lnTo>
                <a:lnTo>
                  <a:pt x="1123" y="134"/>
                </a:lnTo>
                <a:lnTo>
                  <a:pt x="1132" y="135"/>
                </a:lnTo>
                <a:lnTo>
                  <a:pt x="1141" y="136"/>
                </a:lnTo>
                <a:lnTo>
                  <a:pt x="1148" y="139"/>
                </a:lnTo>
                <a:lnTo>
                  <a:pt x="1156" y="143"/>
                </a:lnTo>
                <a:lnTo>
                  <a:pt x="1171" y="151"/>
                </a:lnTo>
                <a:lnTo>
                  <a:pt x="1186" y="162"/>
                </a:lnTo>
                <a:lnTo>
                  <a:pt x="1202" y="174"/>
                </a:lnTo>
                <a:lnTo>
                  <a:pt x="1217" y="188"/>
                </a:lnTo>
                <a:lnTo>
                  <a:pt x="1234" y="202"/>
                </a:lnTo>
                <a:lnTo>
                  <a:pt x="1248" y="217"/>
                </a:lnTo>
                <a:lnTo>
                  <a:pt x="1263" y="233"/>
                </a:lnTo>
                <a:lnTo>
                  <a:pt x="1276" y="249"/>
                </a:lnTo>
                <a:lnTo>
                  <a:pt x="1289" y="266"/>
                </a:lnTo>
                <a:lnTo>
                  <a:pt x="1301" y="282"/>
                </a:lnTo>
                <a:lnTo>
                  <a:pt x="1311" y="298"/>
                </a:lnTo>
                <a:lnTo>
                  <a:pt x="1320" y="314"/>
                </a:lnTo>
                <a:lnTo>
                  <a:pt x="1328" y="328"/>
                </a:lnTo>
                <a:lnTo>
                  <a:pt x="1334" y="342"/>
                </a:lnTo>
                <a:lnTo>
                  <a:pt x="1338" y="355"/>
                </a:lnTo>
                <a:lnTo>
                  <a:pt x="1339" y="36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nvGraphicFramePr>
        <p:xfrm>
          <a:off x="152400" y="1828800"/>
          <a:ext cx="8763000" cy="4759960"/>
        </p:xfrm>
        <a:graphic>
          <a:graphicData uri="http://schemas.openxmlformats.org/drawingml/2006/table">
            <a:tbl>
              <a:tblPr firstRow="1" bandRow="1">
                <a:tableStyleId>{073A0DAA-6AF3-43AB-8588-CEC1D06C72B9}</a:tableStyleId>
              </a:tblPr>
              <a:tblGrid>
                <a:gridCol w="838200"/>
                <a:gridCol w="3733800"/>
                <a:gridCol w="419100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NAME OF WORK</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BRIEF DETAIL</a:t>
                      </a:r>
                      <a:endParaRPr lang="en-US" sz="14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Parking lot development work at PWD </a:t>
                      </a:r>
                      <a:r>
                        <a:rPr lang="en-US" sz="1200" dirty="0" err="1" smtClean="0">
                          <a:latin typeface="Segoe UI" pitchFamily="34" charset="0"/>
                          <a:cs typeface="Segoe UI" pitchFamily="34" charset="0"/>
                        </a:rPr>
                        <a:t>Garrage</a:t>
                      </a:r>
                      <a:r>
                        <a:rPr lang="en-US" sz="1200" dirty="0" smtClean="0">
                          <a:latin typeface="Segoe UI" pitchFamily="34" charset="0"/>
                          <a:cs typeface="Segoe UI" pitchFamily="34" charset="0"/>
                        </a:rPr>
                        <a:t> near Gulab Bag, Udaipur</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To provide parking facility in the wall city area</a:t>
                      </a: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2</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HERITAGE CONSERVATION- Conservation of Baories under ABD area</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dk1"/>
                          </a:solidFill>
                          <a:latin typeface="Segoe UI" pitchFamily="34" charset="0"/>
                          <a:ea typeface="+mn-ea"/>
                          <a:cs typeface="Segoe UI" pitchFamily="34" charset="0"/>
                        </a:rPr>
                        <a:t>As a part of the heritage conservation taken up in the ABD (Walled City Area), USCL has identified many old </a:t>
                      </a:r>
                      <a:r>
                        <a:rPr lang="en-US" sz="1200" kern="1200" dirty="0" err="1" smtClean="0">
                          <a:solidFill>
                            <a:schemeClr val="dk1"/>
                          </a:solidFill>
                          <a:latin typeface="Segoe UI" pitchFamily="34" charset="0"/>
                          <a:ea typeface="+mn-ea"/>
                          <a:cs typeface="Segoe UI" pitchFamily="34" charset="0"/>
                        </a:rPr>
                        <a:t>baories</a:t>
                      </a:r>
                      <a:r>
                        <a:rPr lang="en-US" sz="1200" kern="1200" dirty="0" smtClean="0">
                          <a:solidFill>
                            <a:schemeClr val="dk1"/>
                          </a:solidFill>
                          <a:latin typeface="Segoe UI" pitchFamily="34" charset="0"/>
                          <a:ea typeface="+mn-ea"/>
                          <a:cs typeface="Segoe UI" pitchFamily="34" charset="0"/>
                        </a:rPr>
                        <a:t> in the Walled City which are in a very bad state and needs conservation. Following up the same the Company has earmarked 8 Baories and has made the sanction of Rs 51.10 Lacs to conserve the said 8 step wells(Baories) of the Walled City. Tender issued and will be received on 21-02-2017 </a:t>
                      </a:r>
                    </a:p>
                    <a:p>
                      <a:pPr>
                        <a:buFont typeface="Arial" pitchFamily="34" charset="0"/>
                        <a:buChar char="•"/>
                      </a:pP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3</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SEWERAGE- Construction of 3 STP of 40 MLD (25+10+5) capacity under HAM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It will include commissioning of three STP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5 MLD- near </a:t>
                      </a:r>
                      <a:r>
                        <a:rPr lang="en-US" sz="1200" dirty="0" err="1" smtClean="0">
                          <a:latin typeface="Segoe UI" pitchFamily="34" charset="0"/>
                          <a:cs typeface="Segoe UI" pitchFamily="34" charset="0"/>
                        </a:rPr>
                        <a:t>Karjali</a:t>
                      </a:r>
                      <a:r>
                        <a:rPr lang="en-US" sz="1200" dirty="0" smtClean="0">
                          <a:latin typeface="Segoe UI" pitchFamily="34" charset="0"/>
                          <a:cs typeface="Segoe UI" pitchFamily="34" charset="0"/>
                        </a:rPr>
                        <a:t> house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10 MLD near FCI </a:t>
                      </a:r>
                      <a:r>
                        <a:rPr lang="en-US" sz="1200" dirty="0" err="1" smtClean="0">
                          <a:latin typeface="Segoe UI" pitchFamily="34" charset="0"/>
                          <a:cs typeface="Segoe UI" pitchFamily="34" charset="0"/>
                        </a:rPr>
                        <a:t>Godown</a:t>
                      </a:r>
                      <a:r>
                        <a:rPr lang="en-US" sz="1200" dirty="0" smtClean="0">
                          <a:latin typeface="Segoe UI" pitchFamily="34" charset="0"/>
                          <a:cs typeface="Segoe UI" pitchFamily="34" charset="0"/>
                        </a:rPr>
                        <a:t>; and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25 MLD at </a:t>
                      </a:r>
                      <a:r>
                        <a:rPr lang="en-US" sz="1200" dirty="0" err="1" smtClean="0">
                          <a:latin typeface="Segoe UI" pitchFamily="34" charset="0"/>
                          <a:cs typeface="Segoe UI" pitchFamily="34" charset="0"/>
                        </a:rPr>
                        <a:t>Eklingpura</a:t>
                      </a:r>
                      <a:r>
                        <a:rPr lang="en-US" sz="1200" dirty="0" smtClean="0">
                          <a:latin typeface="Segoe UI" pitchFamily="34" charset="0"/>
                          <a:cs typeface="Segoe UI" pitchFamily="34" charset="0"/>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latin typeface="Segoe UI" pitchFamily="34" charset="0"/>
                          <a:cs typeface="Segoe UI" pitchFamily="34" charset="0"/>
                        </a:rPr>
                        <a:t>The same has been retendered on 16-02-2017.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VALUE OF THE TENDER: INR 80 CR. </a:t>
                      </a:r>
                    </a:p>
                  </a:txBody>
                  <a:tcPr/>
                </a:tc>
              </a:tr>
              <a:tr h="370840">
                <a:tc>
                  <a:txBody>
                    <a:bodyPr/>
                    <a:lstStyle/>
                    <a:p>
                      <a:r>
                        <a:rPr lang="en-US" sz="1200" dirty="0" smtClean="0">
                          <a:latin typeface="Segoe UI" pitchFamily="34" charset="0"/>
                          <a:cs typeface="Segoe UI" pitchFamily="34" charset="0"/>
                        </a:rPr>
                        <a:t>4</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SEWERAGE - Providing, laying, jointing, testing and commissioning of sewer system and all ancillary works in AMRUT Phase-II area including 1 year defect liability and thereafter 10 years O&amp;M for Udaipur town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 Tender has been floated</a:t>
                      </a:r>
                      <a:r>
                        <a:rPr lang="en-US" sz="1200" baseline="0" dirty="0" smtClean="0">
                          <a:latin typeface="Segoe UI" pitchFamily="34" charset="0"/>
                          <a:cs typeface="Segoe UI" pitchFamily="34" charset="0"/>
                        </a:rPr>
                        <a:t> with respect to AMRUT Phase II worth to the tune of INR 75 Crores on 16-02-2017</a:t>
                      </a:r>
                      <a:endParaRPr lang="en-US" sz="1200" dirty="0" smtClean="0">
                        <a:latin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atin typeface="Segoe UI" pitchFamily="34" charset="0"/>
                        <a:cs typeface="Segoe UI" pitchFamily="34" charset="0"/>
                      </a:endParaRPr>
                    </a:p>
                  </a:txBody>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95400" y="1295400"/>
            <a:ext cx="61722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PROJECTS FOR WHICH TENDER HAS BEEN ISSUED…</a:t>
            </a:r>
            <a:endParaRPr kumimoji="0" lang="en-US" sz="16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Freeform 17"/>
          <p:cNvSpPr>
            <a:spLocks noEditPoints="1"/>
          </p:cNvSpPr>
          <p:nvPr/>
        </p:nvSpPr>
        <p:spPr bwMode="auto">
          <a:xfrm>
            <a:off x="838200" y="1371600"/>
            <a:ext cx="302559" cy="361106"/>
          </a:xfrm>
          <a:custGeom>
            <a:avLst/>
            <a:gdLst>
              <a:gd name="T0" fmla="*/ 412 w 2667"/>
              <a:gd name="T1" fmla="*/ 573 h 2951"/>
              <a:gd name="T2" fmla="*/ 933 w 2667"/>
              <a:gd name="T3" fmla="*/ 156 h 2951"/>
              <a:gd name="T4" fmla="*/ 1435 w 2667"/>
              <a:gd name="T5" fmla="*/ 0 h 2951"/>
              <a:gd name="T6" fmla="*/ 2245 w 2667"/>
              <a:gd name="T7" fmla="*/ 505 h 2951"/>
              <a:gd name="T8" fmla="*/ 2667 w 2667"/>
              <a:gd name="T9" fmla="*/ 708 h 2951"/>
              <a:gd name="T10" fmla="*/ 2667 w 2667"/>
              <a:gd name="T11" fmla="*/ 1985 h 2951"/>
              <a:gd name="T12" fmla="*/ 2527 w 2667"/>
              <a:gd name="T13" fmla="*/ 2624 h 2951"/>
              <a:gd name="T14" fmla="*/ 2546 w 2667"/>
              <a:gd name="T15" fmla="*/ 2517 h 2951"/>
              <a:gd name="T16" fmla="*/ 2598 w 2667"/>
              <a:gd name="T17" fmla="*/ 2277 h 2951"/>
              <a:gd name="T18" fmla="*/ 2541 w 2667"/>
              <a:gd name="T19" fmla="*/ 2024 h 2951"/>
              <a:gd name="T20" fmla="*/ 2475 w 2667"/>
              <a:gd name="T21" fmla="*/ 1566 h 2951"/>
              <a:gd name="T22" fmla="*/ 2475 w 2667"/>
              <a:gd name="T23" fmla="*/ 845 h 2951"/>
              <a:gd name="T24" fmla="*/ 1194 w 2667"/>
              <a:gd name="T25" fmla="*/ 773 h 2951"/>
              <a:gd name="T26" fmla="*/ 198 w 2667"/>
              <a:gd name="T27" fmla="*/ 1073 h 2951"/>
              <a:gd name="T28" fmla="*/ 198 w 2667"/>
              <a:gd name="T29" fmla="*/ 2076 h 2951"/>
              <a:gd name="T30" fmla="*/ 802 w 2667"/>
              <a:gd name="T31" fmla="*/ 2377 h 2951"/>
              <a:gd name="T32" fmla="*/ 1581 w 2667"/>
              <a:gd name="T33" fmla="*/ 2394 h 2951"/>
              <a:gd name="T34" fmla="*/ 1592 w 2667"/>
              <a:gd name="T35" fmla="*/ 2624 h 2951"/>
              <a:gd name="T36" fmla="*/ 533 w 2667"/>
              <a:gd name="T37" fmla="*/ 2624 h 2951"/>
              <a:gd name="T38" fmla="*/ 0 w 2667"/>
              <a:gd name="T39" fmla="*/ 1985 h 2951"/>
              <a:gd name="T40" fmla="*/ 0 w 2667"/>
              <a:gd name="T41" fmla="*/ 708 h 2951"/>
              <a:gd name="T42" fmla="*/ 1950 w 2667"/>
              <a:gd name="T43" fmla="*/ 1606 h 2951"/>
              <a:gd name="T44" fmla="*/ 1369 w 2667"/>
              <a:gd name="T45" fmla="*/ 581 h 2951"/>
              <a:gd name="T46" fmla="*/ 2024 w 2667"/>
              <a:gd name="T47" fmla="*/ 465 h 2951"/>
              <a:gd name="T48" fmla="*/ 1370 w 2667"/>
              <a:gd name="T49" fmla="*/ 116 h 2951"/>
              <a:gd name="T50" fmla="*/ 713 w 2667"/>
              <a:gd name="T51" fmla="*/ 465 h 2951"/>
              <a:gd name="T52" fmla="*/ 1427 w 2667"/>
              <a:gd name="T53" fmla="*/ 287 h 2951"/>
              <a:gd name="T54" fmla="*/ 1449 w 2667"/>
              <a:gd name="T55" fmla="*/ 351 h 2951"/>
              <a:gd name="T56" fmla="*/ 1416 w 2667"/>
              <a:gd name="T57" fmla="*/ 408 h 2951"/>
              <a:gd name="T58" fmla="*/ 1342 w 2667"/>
              <a:gd name="T59" fmla="*/ 408 h 2951"/>
              <a:gd name="T60" fmla="*/ 1308 w 2667"/>
              <a:gd name="T61" fmla="*/ 351 h 2951"/>
              <a:gd name="T62" fmla="*/ 1331 w 2667"/>
              <a:gd name="T63" fmla="*/ 287 h 2951"/>
              <a:gd name="T64" fmla="*/ 2077 w 2667"/>
              <a:gd name="T65" fmla="*/ 2888 h 2951"/>
              <a:gd name="T66" fmla="*/ 1881 w 2667"/>
              <a:gd name="T67" fmla="*/ 2616 h 2951"/>
              <a:gd name="T68" fmla="*/ 1733 w 2667"/>
              <a:gd name="T69" fmla="*/ 2454 h 2951"/>
              <a:gd name="T70" fmla="*/ 1702 w 2667"/>
              <a:gd name="T71" fmla="*/ 2243 h 2951"/>
              <a:gd name="T72" fmla="*/ 1748 w 2667"/>
              <a:gd name="T73" fmla="*/ 2102 h 2951"/>
              <a:gd name="T74" fmla="*/ 1871 w 2667"/>
              <a:gd name="T75" fmla="*/ 1980 h 2951"/>
              <a:gd name="T76" fmla="*/ 2055 w 2667"/>
              <a:gd name="T77" fmla="*/ 1927 h 2951"/>
              <a:gd name="T78" fmla="*/ 2261 w 2667"/>
              <a:gd name="T79" fmla="*/ 1971 h 2951"/>
              <a:gd name="T80" fmla="*/ 2410 w 2667"/>
              <a:gd name="T81" fmla="*/ 2122 h 2951"/>
              <a:gd name="T82" fmla="*/ 2438 w 2667"/>
              <a:gd name="T83" fmla="*/ 2374 h 2951"/>
              <a:gd name="T84" fmla="*/ 2310 w 2667"/>
              <a:gd name="T85" fmla="*/ 2588 h 2951"/>
              <a:gd name="T86" fmla="*/ 2176 w 2667"/>
              <a:gd name="T87" fmla="*/ 2143 h 2951"/>
              <a:gd name="T88" fmla="*/ 2256 w 2667"/>
              <a:gd name="T89" fmla="*/ 2293 h 2951"/>
              <a:gd name="T90" fmla="*/ 2176 w 2667"/>
              <a:gd name="T91" fmla="*/ 2444 h 2951"/>
              <a:gd name="T92" fmla="*/ 2002 w 2667"/>
              <a:gd name="T93" fmla="*/ 2460 h 2951"/>
              <a:gd name="T94" fmla="*/ 1893 w 2667"/>
              <a:gd name="T95" fmla="*/ 2330 h 2951"/>
              <a:gd name="T96" fmla="*/ 1943 w 2667"/>
              <a:gd name="T97" fmla="*/ 2165 h 2951"/>
              <a:gd name="T98" fmla="*/ 2275 w 2667"/>
              <a:gd name="T99" fmla="*/ 1820 h 2951"/>
              <a:gd name="T100" fmla="*/ 2004 w 2667"/>
              <a:gd name="T101" fmla="*/ 1798 h 2951"/>
              <a:gd name="T102" fmla="*/ 1660 w 2667"/>
              <a:gd name="T103" fmla="*/ 1974 h 2951"/>
              <a:gd name="T104" fmla="*/ 1582 w 2667"/>
              <a:gd name="T105" fmla="*/ 2138 h 2951"/>
              <a:gd name="T106" fmla="*/ 1119 w 2667"/>
              <a:gd name="T107" fmla="*/ 2217 h 2951"/>
              <a:gd name="T108" fmla="*/ 368 w 2667"/>
              <a:gd name="T109" fmla="*/ 2217 h 2951"/>
              <a:gd name="T110" fmla="*/ 368 w 2667"/>
              <a:gd name="T111" fmla="*/ 1394 h 2951"/>
              <a:gd name="T112" fmla="*/ 852 w 2667"/>
              <a:gd name="T113" fmla="*/ 899 h 2951"/>
              <a:gd name="T114" fmla="*/ 2063 w 2667"/>
              <a:gd name="T115" fmla="*/ 899 h 2951"/>
              <a:gd name="T116" fmla="*/ 2304 w 2667"/>
              <a:gd name="T117" fmla="*/ 1363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7" h="2951">
                <a:moveTo>
                  <a:pt x="0" y="581"/>
                </a:moveTo>
                <a:lnTo>
                  <a:pt x="51" y="581"/>
                </a:lnTo>
                <a:lnTo>
                  <a:pt x="101" y="581"/>
                </a:lnTo>
                <a:lnTo>
                  <a:pt x="152" y="581"/>
                </a:lnTo>
                <a:lnTo>
                  <a:pt x="202" y="581"/>
                </a:lnTo>
                <a:lnTo>
                  <a:pt x="253" y="581"/>
                </a:lnTo>
                <a:lnTo>
                  <a:pt x="304" y="581"/>
                </a:lnTo>
                <a:lnTo>
                  <a:pt x="355" y="581"/>
                </a:lnTo>
                <a:lnTo>
                  <a:pt x="405" y="581"/>
                </a:lnTo>
                <a:lnTo>
                  <a:pt x="412" y="573"/>
                </a:lnTo>
                <a:lnTo>
                  <a:pt x="432" y="555"/>
                </a:lnTo>
                <a:lnTo>
                  <a:pt x="464" y="528"/>
                </a:lnTo>
                <a:lnTo>
                  <a:pt x="507" y="494"/>
                </a:lnTo>
                <a:lnTo>
                  <a:pt x="558" y="453"/>
                </a:lnTo>
                <a:lnTo>
                  <a:pt x="615" y="407"/>
                </a:lnTo>
                <a:lnTo>
                  <a:pt x="677" y="358"/>
                </a:lnTo>
                <a:lnTo>
                  <a:pt x="742" y="307"/>
                </a:lnTo>
                <a:lnTo>
                  <a:pt x="807" y="255"/>
                </a:lnTo>
                <a:lnTo>
                  <a:pt x="872" y="204"/>
                </a:lnTo>
                <a:lnTo>
                  <a:pt x="933" y="156"/>
                </a:lnTo>
                <a:lnTo>
                  <a:pt x="990" y="111"/>
                </a:lnTo>
                <a:lnTo>
                  <a:pt x="1039" y="72"/>
                </a:lnTo>
                <a:lnTo>
                  <a:pt x="1081" y="40"/>
                </a:lnTo>
                <a:lnTo>
                  <a:pt x="1112" y="15"/>
                </a:lnTo>
                <a:lnTo>
                  <a:pt x="1131" y="0"/>
                </a:lnTo>
                <a:lnTo>
                  <a:pt x="1191" y="0"/>
                </a:lnTo>
                <a:lnTo>
                  <a:pt x="1253" y="0"/>
                </a:lnTo>
                <a:lnTo>
                  <a:pt x="1313" y="0"/>
                </a:lnTo>
                <a:lnTo>
                  <a:pt x="1375" y="0"/>
                </a:lnTo>
                <a:lnTo>
                  <a:pt x="1435" y="0"/>
                </a:lnTo>
                <a:lnTo>
                  <a:pt x="1497" y="0"/>
                </a:lnTo>
                <a:lnTo>
                  <a:pt x="1557" y="0"/>
                </a:lnTo>
                <a:lnTo>
                  <a:pt x="1619" y="0"/>
                </a:lnTo>
                <a:lnTo>
                  <a:pt x="1708" y="72"/>
                </a:lnTo>
                <a:lnTo>
                  <a:pt x="1797" y="145"/>
                </a:lnTo>
                <a:lnTo>
                  <a:pt x="1887" y="217"/>
                </a:lnTo>
                <a:lnTo>
                  <a:pt x="1976" y="289"/>
                </a:lnTo>
                <a:lnTo>
                  <a:pt x="2065" y="361"/>
                </a:lnTo>
                <a:lnTo>
                  <a:pt x="2155" y="433"/>
                </a:lnTo>
                <a:lnTo>
                  <a:pt x="2245" y="505"/>
                </a:lnTo>
                <a:lnTo>
                  <a:pt x="2334" y="577"/>
                </a:lnTo>
                <a:lnTo>
                  <a:pt x="2345" y="579"/>
                </a:lnTo>
                <a:lnTo>
                  <a:pt x="2378" y="581"/>
                </a:lnTo>
                <a:lnTo>
                  <a:pt x="2426" y="581"/>
                </a:lnTo>
                <a:lnTo>
                  <a:pt x="2483" y="582"/>
                </a:lnTo>
                <a:lnTo>
                  <a:pt x="2542" y="582"/>
                </a:lnTo>
                <a:lnTo>
                  <a:pt x="2596" y="581"/>
                </a:lnTo>
                <a:lnTo>
                  <a:pt x="2640" y="581"/>
                </a:lnTo>
                <a:lnTo>
                  <a:pt x="2667" y="581"/>
                </a:lnTo>
                <a:lnTo>
                  <a:pt x="2667" y="708"/>
                </a:lnTo>
                <a:lnTo>
                  <a:pt x="2667" y="836"/>
                </a:lnTo>
                <a:lnTo>
                  <a:pt x="2667" y="964"/>
                </a:lnTo>
                <a:lnTo>
                  <a:pt x="2667" y="1091"/>
                </a:lnTo>
                <a:lnTo>
                  <a:pt x="2667" y="1219"/>
                </a:lnTo>
                <a:lnTo>
                  <a:pt x="2667" y="1347"/>
                </a:lnTo>
                <a:lnTo>
                  <a:pt x="2667" y="1474"/>
                </a:lnTo>
                <a:lnTo>
                  <a:pt x="2667" y="1602"/>
                </a:lnTo>
                <a:lnTo>
                  <a:pt x="2667" y="1730"/>
                </a:lnTo>
                <a:lnTo>
                  <a:pt x="2667" y="1857"/>
                </a:lnTo>
                <a:lnTo>
                  <a:pt x="2667" y="1985"/>
                </a:lnTo>
                <a:lnTo>
                  <a:pt x="2667" y="2113"/>
                </a:lnTo>
                <a:lnTo>
                  <a:pt x="2667" y="2240"/>
                </a:lnTo>
                <a:lnTo>
                  <a:pt x="2667" y="2369"/>
                </a:lnTo>
                <a:lnTo>
                  <a:pt x="2667" y="2496"/>
                </a:lnTo>
                <a:lnTo>
                  <a:pt x="2667" y="2624"/>
                </a:lnTo>
                <a:lnTo>
                  <a:pt x="2638" y="2624"/>
                </a:lnTo>
                <a:lnTo>
                  <a:pt x="2609" y="2624"/>
                </a:lnTo>
                <a:lnTo>
                  <a:pt x="2581" y="2624"/>
                </a:lnTo>
                <a:lnTo>
                  <a:pt x="2554" y="2624"/>
                </a:lnTo>
                <a:lnTo>
                  <a:pt x="2527" y="2624"/>
                </a:lnTo>
                <a:lnTo>
                  <a:pt x="2499" y="2624"/>
                </a:lnTo>
                <a:lnTo>
                  <a:pt x="2470" y="2624"/>
                </a:lnTo>
                <a:lnTo>
                  <a:pt x="2440" y="2624"/>
                </a:lnTo>
                <a:lnTo>
                  <a:pt x="2459" y="2613"/>
                </a:lnTo>
                <a:lnTo>
                  <a:pt x="2477" y="2600"/>
                </a:lnTo>
                <a:lnTo>
                  <a:pt x="2493" y="2587"/>
                </a:lnTo>
                <a:lnTo>
                  <a:pt x="2508" y="2571"/>
                </a:lnTo>
                <a:lnTo>
                  <a:pt x="2522" y="2554"/>
                </a:lnTo>
                <a:lnTo>
                  <a:pt x="2535" y="2536"/>
                </a:lnTo>
                <a:lnTo>
                  <a:pt x="2546" y="2517"/>
                </a:lnTo>
                <a:lnTo>
                  <a:pt x="2557" y="2496"/>
                </a:lnTo>
                <a:lnTo>
                  <a:pt x="2566" y="2474"/>
                </a:lnTo>
                <a:lnTo>
                  <a:pt x="2574" y="2452"/>
                </a:lnTo>
                <a:lnTo>
                  <a:pt x="2581" y="2428"/>
                </a:lnTo>
                <a:lnTo>
                  <a:pt x="2586" y="2404"/>
                </a:lnTo>
                <a:lnTo>
                  <a:pt x="2590" y="2380"/>
                </a:lnTo>
                <a:lnTo>
                  <a:pt x="2594" y="2354"/>
                </a:lnTo>
                <a:lnTo>
                  <a:pt x="2596" y="2329"/>
                </a:lnTo>
                <a:lnTo>
                  <a:pt x="2598" y="2303"/>
                </a:lnTo>
                <a:lnTo>
                  <a:pt x="2598" y="2277"/>
                </a:lnTo>
                <a:lnTo>
                  <a:pt x="2596" y="2251"/>
                </a:lnTo>
                <a:lnTo>
                  <a:pt x="2594" y="2223"/>
                </a:lnTo>
                <a:lnTo>
                  <a:pt x="2591" y="2197"/>
                </a:lnTo>
                <a:lnTo>
                  <a:pt x="2587" y="2171"/>
                </a:lnTo>
                <a:lnTo>
                  <a:pt x="2582" y="2145"/>
                </a:lnTo>
                <a:lnTo>
                  <a:pt x="2576" y="2120"/>
                </a:lnTo>
                <a:lnTo>
                  <a:pt x="2568" y="2095"/>
                </a:lnTo>
                <a:lnTo>
                  <a:pt x="2560" y="2071"/>
                </a:lnTo>
                <a:lnTo>
                  <a:pt x="2552" y="2047"/>
                </a:lnTo>
                <a:lnTo>
                  <a:pt x="2541" y="2024"/>
                </a:lnTo>
                <a:lnTo>
                  <a:pt x="2530" y="2002"/>
                </a:lnTo>
                <a:lnTo>
                  <a:pt x="2518" y="1981"/>
                </a:lnTo>
                <a:lnTo>
                  <a:pt x="2505" y="1961"/>
                </a:lnTo>
                <a:lnTo>
                  <a:pt x="2491" y="1943"/>
                </a:lnTo>
                <a:lnTo>
                  <a:pt x="2475" y="1925"/>
                </a:lnTo>
                <a:lnTo>
                  <a:pt x="2475" y="1853"/>
                </a:lnTo>
                <a:lnTo>
                  <a:pt x="2475" y="1782"/>
                </a:lnTo>
                <a:lnTo>
                  <a:pt x="2475" y="1710"/>
                </a:lnTo>
                <a:lnTo>
                  <a:pt x="2475" y="1638"/>
                </a:lnTo>
                <a:lnTo>
                  <a:pt x="2475" y="1566"/>
                </a:lnTo>
                <a:lnTo>
                  <a:pt x="2475" y="1493"/>
                </a:lnTo>
                <a:lnTo>
                  <a:pt x="2475" y="1421"/>
                </a:lnTo>
                <a:lnTo>
                  <a:pt x="2475" y="1349"/>
                </a:lnTo>
                <a:lnTo>
                  <a:pt x="2475" y="1277"/>
                </a:lnTo>
                <a:lnTo>
                  <a:pt x="2475" y="1205"/>
                </a:lnTo>
                <a:lnTo>
                  <a:pt x="2475" y="1133"/>
                </a:lnTo>
                <a:lnTo>
                  <a:pt x="2475" y="1061"/>
                </a:lnTo>
                <a:lnTo>
                  <a:pt x="2475" y="989"/>
                </a:lnTo>
                <a:lnTo>
                  <a:pt x="2475" y="917"/>
                </a:lnTo>
                <a:lnTo>
                  <a:pt x="2475" y="845"/>
                </a:lnTo>
                <a:lnTo>
                  <a:pt x="2475" y="773"/>
                </a:lnTo>
                <a:lnTo>
                  <a:pt x="2334" y="773"/>
                </a:lnTo>
                <a:lnTo>
                  <a:pt x="2191" y="773"/>
                </a:lnTo>
                <a:lnTo>
                  <a:pt x="2049" y="773"/>
                </a:lnTo>
                <a:lnTo>
                  <a:pt x="1906" y="773"/>
                </a:lnTo>
                <a:lnTo>
                  <a:pt x="1764" y="773"/>
                </a:lnTo>
                <a:lnTo>
                  <a:pt x="1621" y="773"/>
                </a:lnTo>
                <a:lnTo>
                  <a:pt x="1479" y="773"/>
                </a:lnTo>
                <a:lnTo>
                  <a:pt x="1336" y="773"/>
                </a:lnTo>
                <a:lnTo>
                  <a:pt x="1194" y="773"/>
                </a:lnTo>
                <a:lnTo>
                  <a:pt x="1051" y="773"/>
                </a:lnTo>
                <a:lnTo>
                  <a:pt x="910" y="773"/>
                </a:lnTo>
                <a:lnTo>
                  <a:pt x="768" y="773"/>
                </a:lnTo>
                <a:lnTo>
                  <a:pt x="625" y="773"/>
                </a:lnTo>
                <a:lnTo>
                  <a:pt x="483" y="773"/>
                </a:lnTo>
                <a:lnTo>
                  <a:pt x="340" y="773"/>
                </a:lnTo>
                <a:lnTo>
                  <a:pt x="198" y="773"/>
                </a:lnTo>
                <a:lnTo>
                  <a:pt x="198" y="873"/>
                </a:lnTo>
                <a:lnTo>
                  <a:pt x="198" y="973"/>
                </a:lnTo>
                <a:lnTo>
                  <a:pt x="198" y="1073"/>
                </a:lnTo>
                <a:lnTo>
                  <a:pt x="198" y="1173"/>
                </a:lnTo>
                <a:lnTo>
                  <a:pt x="198" y="1274"/>
                </a:lnTo>
                <a:lnTo>
                  <a:pt x="198" y="1374"/>
                </a:lnTo>
                <a:lnTo>
                  <a:pt x="198" y="1474"/>
                </a:lnTo>
                <a:lnTo>
                  <a:pt x="198" y="1574"/>
                </a:lnTo>
                <a:lnTo>
                  <a:pt x="198" y="1674"/>
                </a:lnTo>
                <a:lnTo>
                  <a:pt x="198" y="1775"/>
                </a:lnTo>
                <a:lnTo>
                  <a:pt x="198" y="1876"/>
                </a:lnTo>
                <a:lnTo>
                  <a:pt x="198" y="1976"/>
                </a:lnTo>
                <a:lnTo>
                  <a:pt x="198" y="2076"/>
                </a:lnTo>
                <a:lnTo>
                  <a:pt x="198" y="2176"/>
                </a:lnTo>
                <a:lnTo>
                  <a:pt x="198" y="2277"/>
                </a:lnTo>
                <a:lnTo>
                  <a:pt x="198" y="2377"/>
                </a:lnTo>
                <a:lnTo>
                  <a:pt x="285" y="2377"/>
                </a:lnTo>
                <a:lnTo>
                  <a:pt x="372" y="2377"/>
                </a:lnTo>
                <a:lnTo>
                  <a:pt x="458" y="2377"/>
                </a:lnTo>
                <a:lnTo>
                  <a:pt x="544" y="2377"/>
                </a:lnTo>
                <a:lnTo>
                  <a:pt x="630" y="2377"/>
                </a:lnTo>
                <a:lnTo>
                  <a:pt x="717" y="2377"/>
                </a:lnTo>
                <a:lnTo>
                  <a:pt x="802" y="2377"/>
                </a:lnTo>
                <a:lnTo>
                  <a:pt x="888" y="2377"/>
                </a:lnTo>
                <a:lnTo>
                  <a:pt x="973" y="2377"/>
                </a:lnTo>
                <a:lnTo>
                  <a:pt x="1059" y="2377"/>
                </a:lnTo>
                <a:lnTo>
                  <a:pt x="1144" y="2377"/>
                </a:lnTo>
                <a:lnTo>
                  <a:pt x="1230" y="2377"/>
                </a:lnTo>
                <a:lnTo>
                  <a:pt x="1316" y="2377"/>
                </a:lnTo>
                <a:lnTo>
                  <a:pt x="1403" y="2377"/>
                </a:lnTo>
                <a:lnTo>
                  <a:pt x="1490" y="2377"/>
                </a:lnTo>
                <a:lnTo>
                  <a:pt x="1577" y="2377"/>
                </a:lnTo>
                <a:lnTo>
                  <a:pt x="1581" y="2394"/>
                </a:lnTo>
                <a:lnTo>
                  <a:pt x="1586" y="2411"/>
                </a:lnTo>
                <a:lnTo>
                  <a:pt x="1591" y="2429"/>
                </a:lnTo>
                <a:lnTo>
                  <a:pt x="1597" y="2446"/>
                </a:lnTo>
                <a:lnTo>
                  <a:pt x="1610" y="2478"/>
                </a:lnTo>
                <a:lnTo>
                  <a:pt x="1624" y="2511"/>
                </a:lnTo>
                <a:lnTo>
                  <a:pt x="1641" y="2541"/>
                </a:lnTo>
                <a:lnTo>
                  <a:pt x="1659" y="2570"/>
                </a:lnTo>
                <a:lnTo>
                  <a:pt x="1678" y="2597"/>
                </a:lnTo>
                <a:lnTo>
                  <a:pt x="1699" y="2624"/>
                </a:lnTo>
                <a:lnTo>
                  <a:pt x="1592" y="2624"/>
                </a:lnTo>
                <a:lnTo>
                  <a:pt x="1484" y="2624"/>
                </a:lnTo>
                <a:lnTo>
                  <a:pt x="1378" y="2624"/>
                </a:lnTo>
                <a:lnTo>
                  <a:pt x="1273" y="2624"/>
                </a:lnTo>
                <a:lnTo>
                  <a:pt x="1166" y="2624"/>
                </a:lnTo>
                <a:lnTo>
                  <a:pt x="1061" y="2624"/>
                </a:lnTo>
                <a:lnTo>
                  <a:pt x="956" y="2624"/>
                </a:lnTo>
                <a:lnTo>
                  <a:pt x="849" y="2624"/>
                </a:lnTo>
                <a:lnTo>
                  <a:pt x="744" y="2624"/>
                </a:lnTo>
                <a:lnTo>
                  <a:pt x="638" y="2624"/>
                </a:lnTo>
                <a:lnTo>
                  <a:pt x="533" y="2624"/>
                </a:lnTo>
                <a:lnTo>
                  <a:pt x="427" y="2624"/>
                </a:lnTo>
                <a:lnTo>
                  <a:pt x="320" y="2624"/>
                </a:lnTo>
                <a:lnTo>
                  <a:pt x="214" y="2624"/>
                </a:lnTo>
                <a:lnTo>
                  <a:pt x="107" y="2624"/>
                </a:lnTo>
                <a:lnTo>
                  <a:pt x="0" y="2624"/>
                </a:lnTo>
                <a:lnTo>
                  <a:pt x="0" y="2496"/>
                </a:lnTo>
                <a:lnTo>
                  <a:pt x="0" y="2369"/>
                </a:lnTo>
                <a:lnTo>
                  <a:pt x="0" y="2240"/>
                </a:lnTo>
                <a:lnTo>
                  <a:pt x="0" y="2113"/>
                </a:lnTo>
                <a:lnTo>
                  <a:pt x="0" y="1985"/>
                </a:lnTo>
                <a:lnTo>
                  <a:pt x="0" y="1857"/>
                </a:lnTo>
                <a:lnTo>
                  <a:pt x="0" y="1730"/>
                </a:lnTo>
                <a:lnTo>
                  <a:pt x="0" y="1602"/>
                </a:lnTo>
                <a:lnTo>
                  <a:pt x="0" y="1474"/>
                </a:lnTo>
                <a:lnTo>
                  <a:pt x="0" y="1347"/>
                </a:lnTo>
                <a:lnTo>
                  <a:pt x="0" y="1219"/>
                </a:lnTo>
                <a:lnTo>
                  <a:pt x="0" y="1091"/>
                </a:lnTo>
                <a:lnTo>
                  <a:pt x="0" y="964"/>
                </a:lnTo>
                <a:lnTo>
                  <a:pt x="0" y="836"/>
                </a:lnTo>
                <a:lnTo>
                  <a:pt x="0" y="708"/>
                </a:lnTo>
                <a:lnTo>
                  <a:pt x="0" y="581"/>
                </a:lnTo>
                <a:close/>
                <a:moveTo>
                  <a:pt x="1950" y="1141"/>
                </a:moveTo>
                <a:lnTo>
                  <a:pt x="719" y="1141"/>
                </a:lnTo>
                <a:lnTo>
                  <a:pt x="719" y="1264"/>
                </a:lnTo>
                <a:lnTo>
                  <a:pt x="1950" y="1264"/>
                </a:lnTo>
                <a:lnTo>
                  <a:pt x="1950" y="1141"/>
                </a:lnTo>
                <a:close/>
                <a:moveTo>
                  <a:pt x="1950" y="1482"/>
                </a:moveTo>
                <a:lnTo>
                  <a:pt x="719" y="1482"/>
                </a:lnTo>
                <a:lnTo>
                  <a:pt x="719" y="1606"/>
                </a:lnTo>
                <a:lnTo>
                  <a:pt x="1950" y="1606"/>
                </a:lnTo>
                <a:lnTo>
                  <a:pt x="1950" y="1482"/>
                </a:lnTo>
                <a:close/>
                <a:moveTo>
                  <a:pt x="565" y="581"/>
                </a:moveTo>
                <a:lnTo>
                  <a:pt x="666" y="581"/>
                </a:lnTo>
                <a:lnTo>
                  <a:pt x="766" y="581"/>
                </a:lnTo>
                <a:lnTo>
                  <a:pt x="866" y="581"/>
                </a:lnTo>
                <a:lnTo>
                  <a:pt x="967" y="581"/>
                </a:lnTo>
                <a:lnTo>
                  <a:pt x="1067" y="581"/>
                </a:lnTo>
                <a:lnTo>
                  <a:pt x="1167" y="581"/>
                </a:lnTo>
                <a:lnTo>
                  <a:pt x="1268" y="581"/>
                </a:lnTo>
                <a:lnTo>
                  <a:pt x="1369" y="581"/>
                </a:lnTo>
                <a:lnTo>
                  <a:pt x="1469" y="581"/>
                </a:lnTo>
                <a:lnTo>
                  <a:pt x="1569" y="581"/>
                </a:lnTo>
                <a:lnTo>
                  <a:pt x="1670" y="581"/>
                </a:lnTo>
                <a:lnTo>
                  <a:pt x="1770" y="581"/>
                </a:lnTo>
                <a:lnTo>
                  <a:pt x="1870" y="581"/>
                </a:lnTo>
                <a:lnTo>
                  <a:pt x="1971" y="581"/>
                </a:lnTo>
                <a:lnTo>
                  <a:pt x="2072" y="581"/>
                </a:lnTo>
                <a:lnTo>
                  <a:pt x="2172" y="581"/>
                </a:lnTo>
                <a:lnTo>
                  <a:pt x="2098" y="522"/>
                </a:lnTo>
                <a:lnTo>
                  <a:pt x="2024" y="465"/>
                </a:lnTo>
                <a:lnTo>
                  <a:pt x="1950" y="406"/>
                </a:lnTo>
                <a:lnTo>
                  <a:pt x="1876" y="348"/>
                </a:lnTo>
                <a:lnTo>
                  <a:pt x="1803" y="290"/>
                </a:lnTo>
                <a:lnTo>
                  <a:pt x="1729" y="232"/>
                </a:lnTo>
                <a:lnTo>
                  <a:pt x="1654" y="173"/>
                </a:lnTo>
                <a:lnTo>
                  <a:pt x="1580" y="116"/>
                </a:lnTo>
                <a:lnTo>
                  <a:pt x="1527" y="116"/>
                </a:lnTo>
                <a:lnTo>
                  <a:pt x="1475" y="116"/>
                </a:lnTo>
                <a:lnTo>
                  <a:pt x="1423" y="116"/>
                </a:lnTo>
                <a:lnTo>
                  <a:pt x="1370" y="116"/>
                </a:lnTo>
                <a:lnTo>
                  <a:pt x="1318" y="116"/>
                </a:lnTo>
                <a:lnTo>
                  <a:pt x="1264" y="116"/>
                </a:lnTo>
                <a:lnTo>
                  <a:pt x="1212" y="116"/>
                </a:lnTo>
                <a:lnTo>
                  <a:pt x="1160" y="116"/>
                </a:lnTo>
                <a:lnTo>
                  <a:pt x="1085" y="173"/>
                </a:lnTo>
                <a:lnTo>
                  <a:pt x="1011" y="232"/>
                </a:lnTo>
                <a:lnTo>
                  <a:pt x="937" y="290"/>
                </a:lnTo>
                <a:lnTo>
                  <a:pt x="863" y="348"/>
                </a:lnTo>
                <a:lnTo>
                  <a:pt x="788" y="406"/>
                </a:lnTo>
                <a:lnTo>
                  <a:pt x="713" y="465"/>
                </a:lnTo>
                <a:lnTo>
                  <a:pt x="639" y="522"/>
                </a:lnTo>
                <a:lnTo>
                  <a:pt x="565" y="581"/>
                </a:lnTo>
                <a:close/>
                <a:moveTo>
                  <a:pt x="1379" y="269"/>
                </a:moveTo>
                <a:lnTo>
                  <a:pt x="1387" y="269"/>
                </a:lnTo>
                <a:lnTo>
                  <a:pt x="1395" y="272"/>
                </a:lnTo>
                <a:lnTo>
                  <a:pt x="1403" y="274"/>
                </a:lnTo>
                <a:lnTo>
                  <a:pt x="1409" y="276"/>
                </a:lnTo>
                <a:lnTo>
                  <a:pt x="1416" y="279"/>
                </a:lnTo>
                <a:lnTo>
                  <a:pt x="1422" y="283"/>
                </a:lnTo>
                <a:lnTo>
                  <a:pt x="1427" y="287"/>
                </a:lnTo>
                <a:lnTo>
                  <a:pt x="1431" y="292"/>
                </a:lnTo>
                <a:lnTo>
                  <a:pt x="1435" y="298"/>
                </a:lnTo>
                <a:lnTo>
                  <a:pt x="1440" y="304"/>
                </a:lnTo>
                <a:lnTo>
                  <a:pt x="1442" y="310"/>
                </a:lnTo>
                <a:lnTo>
                  <a:pt x="1445" y="316"/>
                </a:lnTo>
                <a:lnTo>
                  <a:pt x="1447" y="323"/>
                </a:lnTo>
                <a:lnTo>
                  <a:pt x="1448" y="330"/>
                </a:lnTo>
                <a:lnTo>
                  <a:pt x="1449" y="336"/>
                </a:lnTo>
                <a:lnTo>
                  <a:pt x="1449" y="344"/>
                </a:lnTo>
                <a:lnTo>
                  <a:pt x="1449" y="351"/>
                </a:lnTo>
                <a:lnTo>
                  <a:pt x="1448" y="357"/>
                </a:lnTo>
                <a:lnTo>
                  <a:pt x="1447" y="364"/>
                </a:lnTo>
                <a:lnTo>
                  <a:pt x="1445" y="371"/>
                </a:lnTo>
                <a:lnTo>
                  <a:pt x="1442" y="377"/>
                </a:lnTo>
                <a:lnTo>
                  <a:pt x="1440" y="383"/>
                </a:lnTo>
                <a:lnTo>
                  <a:pt x="1435" y="389"/>
                </a:lnTo>
                <a:lnTo>
                  <a:pt x="1431" y="395"/>
                </a:lnTo>
                <a:lnTo>
                  <a:pt x="1427" y="400"/>
                </a:lnTo>
                <a:lnTo>
                  <a:pt x="1422" y="404"/>
                </a:lnTo>
                <a:lnTo>
                  <a:pt x="1416" y="408"/>
                </a:lnTo>
                <a:lnTo>
                  <a:pt x="1409" y="411"/>
                </a:lnTo>
                <a:lnTo>
                  <a:pt x="1403" y="415"/>
                </a:lnTo>
                <a:lnTo>
                  <a:pt x="1395" y="417"/>
                </a:lnTo>
                <a:lnTo>
                  <a:pt x="1387" y="418"/>
                </a:lnTo>
                <a:lnTo>
                  <a:pt x="1379" y="418"/>
                </a:lnTo>
                <a:lnTo>
                  <a:pt x="1370" y="418"/>
                </a:lnTo>
                <a:lnTo>
                  <a:pt x="1362" y="417"/>
                </a:lnTo>
                <a:lnTo>
                  <a:pt x="1355" y="415"/>
                </a:lnTo>
                <a:lnTo>
                  <a:pt x="1348" y="411"/>
                </a:lnTo>
                <a:lnTo>
                  <a:pt x="1342" y="408"/>
                </a:lnTo>
                <a:lnTo>
                  <a:pt x="1336" y="404"/>
                </a:lnTo>
                <a:lnTo>
                  <a:pt x="1331" y="400"/>
                </a:lnTo>
                <a:lnTo>
                  <a:pt x="1326" y="395"/>
                </a:lnTo>
                <a:lnTo>
                  <a:pt x="1322" y="389"/>
                </a:lnTo>
                <a:lnTo>
                  <a:pt x="1319" y="383"/>
                </a:lnTo>
                <a:lnTo>
                  <a:pt x="1315" y="377"/>
                </a:lnTo>
                <a:lnTo>
                  <a:pt x="1312" y="371"/>
                </a:lnTo>
                <a:lnTo>
                  <a:pt x="1311" y="364"/>
                </a:lnTo>
                <a:lnTo>
                  <a:pt x="1309" y="357"/>
                </a:lnTo>
                <a:lnTo>
                  <a:pt x="1308" y="351"/>
                </a:lnTo>
                <a:lnTo>
                  <a:pt x="1308" y="344"/>
                </a:lnTo>
                <a:lnTo>
                  <a:pt x="1308" y="336"/>
                </a:lnTo>
                <a:lnTo>
                  <a:pt x="1309" y="330"/>
                </a:lnTo>
                <a:lnTo>
                  <a:pt x="1311" y="323"/>
                </a:lnTo>
                <a:lnTo>
                  <a:pt x="1312" y="316"/>
                </a:lnTo>
                <a:lnTo>
                  <a:pt x="1315" y="310"/>
                </a:lnTo>
                <a:lnTo>
                  <a:pt x="1319" y="304"/>
                </a:lnTo>
                <a:lnTo>
                  <a:pt x="1322" y="298"/>
                </a:lnTo>
                <a:lnTo>
                  <a:pt x="1326" y="292"/>
                </a:lnTo>
                <a:lnTo>
                  <a:pt x="1331" y="287"/>
                </a:lnTo>
                <a:lnTo>
                  <a:pt x="1336" y="283"/>
                </a:lnTo>
                <a:lnTo>
                  <a:pt x="1342" y="279"/>
                </a:lnTo>
                <a:lnTo>
                  <a:pt x="1348" y="276"/>
                </a:lnTo>
                <a:lnTo>
                  <a:pt x="1355" y="274"/>
                </a:lnTo>
                <a:lnTo>
                  <a:pt x="1362" y="272"/>
                </a:lnTo>
                <a:lnTo>
                  <a:pt x="1370" y="269"/>
                </a:lnTo>
                <a:lnTo>
                  <a:pt x="1379" y="269"/>
                </a:lnTo>
                <a:close/>
                <a:moveTo>
                  <a:pt x="2244" y="2628"/>
                </a:moveTo>
                <a:lnTo>
                  <a:pt x="2244" y="2951"/>
                </a:lnTo>
                <a:lnTo>
                  <a:pt x="2077" y="2888"/>
                </a:lnTo>
                <a:lnTo>
                  <a:pt x="1893" y="2951"/>
                </a:lnTo>
                <a:lnTo>
                  <a:pt x="1893" y="2920"/>
                </a:lnTo>
                <a:lnTo>
                  <a:pt x="1893" y="2880"/>
                </a:lnTo>
                <a:lnTo>
                  <a:pt x="1893" y="2835"/>
                </a:lnTo>
                <a:lnTo>
                  <a:pt x="1893" y="2787"/>
                </a:lnTo>
                <a:lnTo>
                  <a:pt x="1893" y="2739"/>
                </a:lnTo>
                <a:lnTo>
                  <a:pt x="1893" y="2694"/>
                </a:lnTo>
                <a:lnTo>
                  <a:pt x="1893" y="2655"/>
                </a:lnTo>
                <a:lnTo>
                  <a:pt x="1893" y="2623"/>
                </a:lnTo>
                <a:lnTo>
                  <a:pt x="1881" y="2616"/>
                </a:lnTo>
                <a:lnTo>
                  <a:pt x="1868" y="2609"/>
                </a:lnTo>
                <a:lnTo>
                  <a:pt x="1857" y="2601"/>
                </a:lnTo>
                <a:lnTo>
                  <a:pt x="1845" y="2593"/>
                </a:lnTo>
                <a:lnTo>
                  <a:pt x="1823" y="2576"/>
                </a:lnTo>
                <a:lnTo>
                  <a:pt x="1804" y="2557"/>
                </a:lnTo>
                <a:lnTo>
                  <a:pt x="1786" y="2539"/>
                </a:lnTo>
                <a:lnTo>
                  <a:pt x="1770" y="2519"/>
                </a:lnTo>
                <a:lnTo>
                  <a:pt x="1757" y="2498"/>
                </a:lnTo>
                <a:lnTo>
                  <a:pt x="1744" y="2477"/>
                </a:lnTo>
                <a:lnTo>
                  <a:pt x="1733" y="2454"/>
                </a:lnTo>
                <a:lnTo>
                  <a:pt x="1724" y="2432"/>
                </a:lnTo>
                <a:lnTo>
                  <a:pt x="1716" y="2409"/>
                </a:lnTo>
                <a:lnTo>
                  <a:pt x="1710" y="2386"/>
                </a:lnTo>
                <a:lnTo>
                  <a:pt x="1706" y="2363"/>
                </a:lnTo>
                <a:lnTo>
                  <a:pt x="1702" y="2339"/>
                </a:lnTo>
                <a:lnTo>
                  <a:pt x="1700" y="2316"/>
                </a:lnTo>
                <a:lnTo>
                  <a:pt x="1699" y="2293"/>
                </a:lnTo>
                <a:lnTo>
                  <a:pt x="1700" y="2277"/>
                </a:lnTo>
                <a:lnTo>
                  <a:pt x="1701" y="2260"/>
                </a:lnTo>
                <a:lnTo>
                  <a:pt x="1702" y="2243"/>
                </a:lnTo>
                <a:lnTo>
                  <a:pt x="1705" y="2228"/>
                </a:lnTo>
                <a:lnTo>
                  <a:pt x="1708" y="2212"/>
                </a:lnTo>
                <a:lnTo>
                  <a:pt x="1711" y="2196"/>
                </a:lnTo>
                <a:lnTo>
                  <a:pt x="1715" y="2182"/>
                </a:lnTo>
                <a:lnTo>
                  <a:pt x="1719" y="2167"/>
                </a:lnTo>
                <a:lnTo>
                  <a:pt x="1723" y="2154"/>
                </a:lnTo>
                <a:lnTo>
                  <a:pt x="1730" y="2140"/>
                </a:lnTo>
                <a:lnTo>
                  <a:pt x="1735" y="2127"/>
                </a:lnTo>
                <a:lnTo>
                  <a:pt x="1741" y="2115"/>
                </a:lnTo>
                <a:lnTo>
                  <a:pt x="1748" y="2102"/>
                </a:lnTo>
                <a:lnTo>
                  <a:pt x="1756" y="2090"/>
                </a:lnTo>
                <a:lnTo>
                  <a:pt x="1763" y="2078"/>
                </a:lnTo>
                <a:lnTo>
                  <a:pt x="1771" y="2068"/>
                </a:lnTo>
                <a:lnTo>
                  <a:pt x="1780" y="2057"/>
                </a:lnTo>
                <a:lnTo>
                  <a:pt x="1789" y="2047"/>
                </a:lnTo>
                <a:lnTo>
                  <a:pt x="1797" y="2038"/>
                </a:lnTo>
                <a:lnTo>
                  <a:pt x="1808" y="2028"/>
                </a:lnTo>
                <a:lnTo>
                  <a:pt x="1828" y="2011"/>
                </a:lnTo>
                <a:lnTo>
                  <a:pt x="1848" y="1995"/>
                </a:lnTo>
                <a:lnTo>
                  <a:pt x="1871" y="1980"/>
                </a:lnTo>
                <a:lnTo>
                  <a:pt x="1894" y="1968"/>
                </a:lnTo>
                <a:lnTo>
                  <a:pt x="1919" y="1957"/>
                </a:lnTo>
                <a:lnTo>
                  <a:pt x="1944" y="1948"/>
                </a:lnTo>
                <a:lnTo>
                  <a:pt x="1950" y="1948"/>
                </a:lnTo>
                <a:lnTo>
                  <a:pt x="1950" y="1946"/>
                </a:lnTo>
                <a:lnTo>
                  <a:pt x="1971" y="1941"/>
                </a:lnTo>
                <a:lnTo>
                  <a:pt x="1991" y="1935"/>
                </a:lnTo>
                <a:lnTo>
                  <a:pt x="2012" y="1931"/>
                </a:lnTo>
                <a:lnTo>
                  <a:pt x="2033" y="1929"/>
                </a:lnTo>
                <a:lnTo>
                  <a:pt x="2055" y="1927"/>
                </a:lnTo>
                <a:lnTo>
                  <a:pt x="2076" y="1927"/>
                </a:lnTo>
                <a:lnTo>
                  <a:pt x="2098" y="1927"/>
                </a:lnTo>
                <a:lnTo>
                  <a:pt x="2119" y="1929"/>
                </a:lnTo>
                <a:lnTo>
                  <a:pt x="2140" y="1932"/>
                </a:lnTo>
                <a:lnTo>
                  <a:pt x="2161" y="1935"/>
                </a:lnTo>
                <a:lnTo>
                  <a:pt x="2181" y="1941"/>
                </a:lnTo>
                <a:lnTo>
                  <a:pt x="2202" y="1947"/>
                </a:lnTo>
                <a:lnTo>
                  <a:pt x="2222" y="1953"/>
                </a:lnTo>
                <a:lnTo>
                  <a:pt x="2242" y="1961"/>
                </a:lnTo>
                <a:lnTo>
                  <a:pt x="2261" y="1971"/>
                </a:lnTo>
                <a:lnTo>
                  <a:pt x="2279" y="1981"/>
                </a:lnTo>
                <a:lnTo>
                  <a:pt x="2297" y="1993"/>
                </a:lnTo>
                <a:lnTo>
                  <a:pt x="2315" y="2004"/>
                </a:lnTo>
                <a:lnTo>
                  <a:pt x="2330" y="2018"/>
                </a:lnTo>
                <a:lnTo>
                  <a:pt x="2346" y="2032"/>
                </a:lnTo>
                <a:lnTo>
                  <a:pt x="2361" y="2048"/>
                </a:lnTo>
                <a:lnTo>
                  <a:pt x="2374" y="2066"/>
                </a:lnTo>
                <a:lnTo>
                  <a:pt x="2388" y="2084"/>
                </a:lnTo>
                <a:lnTo>
                  <a:pt x="2399" y="2102"/>
                </a:lnTo>
                <a:lnTo>
                  <a:pt x="2410" y="2122"/>
                </a:lnTo>
                <a:lnTo>
                  <a:pt x="2419" y="2143"/>
                </a:lnTo>
                <a:lnTo>
                  <a:pt x="2427" y="2166"/>
                </a:lnTo>
                <a:lnTo>
                  <a:pt x="2434" y="2189"/>
                </a:lnTo>
                <a:lnTo>
                  <a:pt x="2439" y="2213"/>
                </a:lnTo>
                <a:lnTo>
                  <a:pt x="2443" y="2239"/>
                </a:lnTo>
                <a:lnTo>
                  <a:pt x="2445" y="2265"/>
                </a:lnTo>
                <a:lnTo>
                  <a:pt x="2446" y="2293"/>
                </a:lnTo>
                <a:lnTo>
                  <a:pt x="2445" y="2321"/>
                </a:lnTo>
                <a:lnTo>
                  <a:pt x="2443" y="2348"/>
                </a:lnTo>
                <a:lnTo>
                  <a:pt x="2438" y="2374"/>
                </a:lnTo>
                <a:lnTo>
                  <a:pt x="2433" y="2400"/>
                </a:lnTo>
                <a:lnTo>
                  <a:pt x="2424" y="2425"/>
                </a:lnTo>
                <a:lnTo>
                  <a:pt x="2415" y="2449"/>
                </a:lnTo>
                <a:lnTo>
                  <a:pt x="2405" y="2472"/>
                </a:lnTo>
                <a:lnTo>
                  <a:pt x="2392" y="2494"/>
                </a:lnTo>
                <a:lnTo>
                  <a:pt x="2378" y="2515"/>
                </a:lnTo>
                <a:lnTo>
                  <a:pt x="2363" y="2535"/>
                </a:lnTo>
                <a:lnTo>
                  <a:pt x="2346" y="2554"/>
                </a:lnTo>
                <a:lnTo>
                  <a:pt x="2328" y="2571"/>
                </a:lnTo>
                <a:lnTo>
                  <a:pt x="2310" y="2588"/>
                </a:lnTo>
                <a:lnTo>
                  <a:pt x="2289" y="2602"/>
                </a:lnTo>
                <a:lnTo>
                  <a:pt x="2267" y="2616"/>
                </a:lnTo>
                <a:lnTo>
                  <a:pt x="2244" y="2628"/>
                </a:lnTo>
                <a:close/>
                <a:moveTo>
                  <a:pt x="2073" y="2112"/>
                </a:moveTo>
                <a:lnTo>
                  <a:pt x="2092" y="2113"/>
                </a:lnTo>
                <a:lnTo>
                  <a:pt x="2110" y="2116"/>
                </a:lnTo>
                <a:lnTo>
                  <a:pt x="2128" y="2120"/>
                </a:lnTo>
                <a:lnTo>
                  <a:pt x="2145" y="2126"/>
                </a:lnTo>
                <a:lnTo>
                  <a:pt x="2160" y="2134"/>
                </a:lnTo>
                <a:lnTo>
                  <a:pt x="2176" y="2143"/>
                </a:lnTo>
                <a:lnTo>
                  <a:pt x="2190" y="2154"/>
                </a:lnTo>
                <a:lnTo>
                  <a:pt x="2203" y="2165"/>
                </a:lnTo>
                <a:lnTo>
                  <a:pt x="2215" y="2179"/>
                </a:lnTo>
                <a:lnTo>
                  <a:pt x="2225" y="2192"/>
                </a:lnTo>
                <a:lnTo>
                  <a:pt x="2234" y="2207"/>
                </a:lnTo>
                <a:lnTo>
                  <a:pt x="2243" y="2223"/>
                </a:lnTo>
                <a:lnTo>
                  <a:pt x="2249" y="2239"/>
                </a:lnTo>
                <a:lnTo>
                  <a:pt x="2253" y="2257"/>
                </a:lnTo>
                <a:lnTo>
                  <a:pt x="2256" y="2275"/>
                </a:lnTo>
                <a:lnTo>
                  <a:pt x="2256" y="2293"/>
                </a:lnTo>
                <a:lnTo>
                  <a:pt x="2256" y="2312"/>
                </a:lnTo>
                <a:lnTo>
                  <a:pt x="2253" y="2330"/>
                </a:lnTo>
                <a:lnTo>
                  <a:pt x="2249" y="2348"/>
                </a:lnTo>
                <a:lnTo>
                  <a:pt x="2243" y="2364"/>
                </a:lnTo>
                <a:lnTo>
                  <a:pt x="2234" y="2380"/>
                </a:lnTo>
                <a:lnTo>
                  <a:pt x="2225" y="2395"/>
                </a:lnTo>
                <a:lnTo>
                  <a:pt x="2215" y="2409"/>
                </a:lnTo>
                <a:lnTo>
                  <a:pt x="2203" y="2422"/>
                </a:lnTo>
                <a:lnTo>
                  <a:pt x="2190" y="2433"/>
                </a:lnTo>
                <a:lnTo>
                  <a:pt x="2176" y="2444"/>
                </a:lnTo>
                <a:lnTo>
                  <a:pt x="2160" y="2453"/>
                </a:lnTo>
                <a:lnTo>
                  <a:pt x="2145" y="2460"/>
                </a:lnTo>
                <a:lnTo>
                  <a:pt x="2128" y="2467"/>
                </a:lnTo>
                <a:lnTo>
                  <a:pt x="2110" y="2471"/>
                </a:lnTo>
                <a:lnTo>
                  <a:pt x="2092" y="2474"/>
                </a:lnTo>
                <a:lnTo>
                  <a:pt x="2073" y="2475"/>
                </a:lnTo>
                <a:lnTo>
                  <a:pt x="2054" y="2474"/>
                </a:lnTo>
                <a:lnTo>
                  <a:pt x="2036" y="2471"/>
                </a:lnTo>
                <a:lnTo>
                  <a:pt x="2019" y="2467"/>
                </a:lnTo>
                <a:lnTo>
                  <a:pt x="2002" y="2460"/>
                </a:lnTo>
                <a:lnTo>
                  <a:pt x="1985" y="2453"/>
                </a:lnTo>
                <a:lnTo>
                  <a:pt x="1971" y="2444"/>
                </a:lnTo>
                <a:lnTo>
                  <a:pt x="1956" y="2433"/>
                </a:lnTo>
                <a:lnTo>
                  <a:pt x="1943" y="2422"/>
                </a:lnTo>
                <a:lnTo>
                  <a:pt x="1931" y="2409"/>
                </a:lnTo>
                <a:lnTo>
                  <a:pt x="1920" y="2395"/>
                </a:lnTo>
                <a:lnTo>
                  <a:pt x="1911" y="2380"/>
                </a:lnTo>
                <a:lnTo>
                  <a:pt x="1904" y="2364"/>
                </a:lnTo>
                <a:lnTo>
                  <a:pt x="1898" y="2348"/>
                </a:lnTo>
                <a:lnTo>
                  <a:pt x="1893" y="2330"/>
                </a:lnTo>
                <a:lnTo>
                  <a:pt x="1890" y="2312"/>
                </a:lnTo>
                <a:lnTo>
                  <a:pt x="1889" y="2293"/>
                </a:lnTo>
                <a:lnTo>
                  <a:pt x="1890" y="2275"/>
                </a:lnTo>
                <a:lnTo>
                  <a:pt x="1893" y="2257"/>
                </a:lnTo>
                <a:lnTo>
                  <a:pt x="1898" y="2239"/>
                </a:lnTo>
                <a:lnTo>
                  <a:pt x="1904" y="2223"/>
                </a:lnTo>
                <a:lnTo>
                  <a:pt x="1911" y="2207"/>
                </a:lnTo>
                <a:lnTo>
                  <a:pt x="1920" y="2192"/>
                </a:lnTo>
                <a:lnTo>
                  <a:pt x="1931" y="2179"/>
                </a:lnTo>
                <a:lnTo>
                  <a:pt x="1943" y="2165"/>
                </a:lnTo>
                <a:lnTo>
                  <a:pt x="1956" y="2154"/>
                </a:lnTo>
                <a:lnTo>
                  <a:pt x="1971" y="2143"/>
                </a:lnTo>
                <a:lnTo>
                  <a:pt x="1985" y="2134"/>
                </a:lnTo>
                <a:lnTo>
                  <a:pt x="2002" y="2126"/>
                </a:lnTo>
                <a:lnTo>
                  <a:pt x="2019" y="2120"/>
                </a:lnTo>
                <a:lnTo>
                  <a:pt x="2036" y="2116"/>
                </a:lnTo>
                <a:lnTo>
                  <a:pt x="2054" y="2113"/>
                </a:lnTo>
                <a:lnTo>
                  <a:pt x="2073" y="2112"/>
                </a:lnTo>
                <a:close/>
                <a:moveTo>
                  <a:pt x="2302" y="1827"/>
                </a:moveTo>
                <a:lnTo>
                  <a:pt x="2275" y="1820"/>
                </a:lnTo>
                <a:lnTo>
                  <a:pt x="2248" y="1812"/>
                </a:lnTo>
                <a:lnTo>
                  <a:pt x="2221" y="1807"/>
                </a:lnTo>
                <a:lnTo>
                  <a:pt x="2193" y="1802"/>
                </a:lnTo>
                <a:lnTo>
                  <a:pt x="2166" y="1798"/>
                </a:lnTo>
                <a:lnTo>
                  <a:pt x="2139" y="1795"/>
                </a:lnTo>
                <a:lnTo>
                  <a:pt x="2111" y="1793"/>
                </a:lnTo>
                <a:lnTo>
                  <a:pt x="2084" y="1793"/>
                </a:lnTo>
                <a:lnTo>
                  <a:pt x="2057" y="1793"/>
                </a:lnTo>
                <a:lnTo>
                  <a:pt x="2030" y="1794"/>
                </a:lnTo>
                <a:lnTo>
                  <a:pt x="2004" y="1798"/>
                </a:lnTo>
                <a:lnTo>
                  <a:pt x="1978" y="1801"/>
                </a:lnTo>
                <a:lnTo>
                  <a:pt x="1953" y="1805"/>
                </a:lnTo>
                <a:lnTo>
                  <a:pt x="1927" y="1811"/>
                </a:lnTo>
                <a:lnTo>
                  <a:pt x="1903" y="1817"/>
                </a:lnTo>
                <a:lnTo>
                  <a:pt x="1879" y="1825"/>
                </a:lnTo>
                <a:lnTo>
                  <a:pt x="719" y="1825"/>
                </a:lnTo>
                <a:lnTo>
                  <a:pt x="719" y="1948"/>
                </a:lnTo>
                <a:lnTo>
                  <a:pt x="1682" y="1948"/>
                </a:lnTo>
                <a:lnTo>
                  <a:pt x="1670" y="1960"/>
                </a:lnTo>
                <a:lnTo>
                  <a:pt x="1660" y="1974"/>
                </a:lnTo>
                <a:lnTo>
                  <a:pt x="1648" y="1989"/>
                </a:lnTo>
                <a:lnTo>
                  <a:pt x="1639" y="2003"/>
                </a:lnTo>
                <a:lnTo>
                  <a:pt x="1629" y="2018"/>
                </a:lnTo>
                <a:lnTo>
                  <a:pt x="1621" y="2033"/>
                </a:lnTo>
                <a:lnTo>
                  <a:pt x="1613" y="2049"/>
                </a:lnTo>
                <a:lnTo>
                  <a:pt x="1605" y="2066"/>
                </a:lnTo>
                <a:lnTo>
                  <a:pt x="1598" y="2084"/>
                </a:lnTo>
                <a:lnTo>
                  <a:pt x="1592" y="2101"/>
                </a:lnTo>
                <a:lnTo>
                  <a:pt x="1587" y="2119"/>
                </a:lnTo>
                <a:lnTo>
                  <a:pt x="1582" y="2138"/>
                </a:lnTo>
                <a:lnTo>
                  <a:pt x="1578" y="2157"/>
                </a:lnTo>
                <a:lnTo>
                  <a:pt x="1575" y="2176"/>
                </a:lnTo>
                <a:lnTo>
                  <a:pt x="1572" y="2196"/>
                </a:lnTo>
                <a:lnTo>
                  <a:pt x="1571" y="2217"/>
                </a:lnTo>
                <a:lnTo>
                  <a:pt x="1495" y="2217"/>
                </a:lnTo>
                <a:lnTo>
                  <a:pt x="1420" y="2217"/>
                </a:lnTo>
                <a:lnTo>
                  <a:pt x="1345" y="2217"/>
                </a:lnTo>
                <a:lnTo>
                  <a:pt x="1270" y="2217"/>
                </a:lnTo>
                <a:lnTo>
                  <a:pt x="1194" y="2217"/>
                </a:lnTo>
                <a:lnTo>
                  <a:pt x="1119" y="2217"/>
                </a:lnTo>
                <a:lnTo>
                  <a:pt x="1044" y="2217"/>
                </a:lnTo>
                <a:lnTo>
                  <a:pt x="969" y="2217"/>
                </a:lnTo>
                <a:lnTo>
                  <a:pt x="894" y="2217"/>
                </a:lnTo>
                <a:lnTo>
                  <a:pt x="820" y="2217"/>
                </a:lnTo>
                <a:lnTo>
                  <a:pt x="745" y="2217"/>
                </a:lnTo>
                <a:lnTo>
                  <a:pt x="670" y="2217"/>
                </a:lnTo>
                <a:lnTo>
                  <a:pt x="595" y="2217"/>
                </a:lnTo>
                <a:lnTo>
                  <a:pt x="519" y="2217"/>
                </a:lnTo>
                <a:lnTo>
                  <a:pt x="443" y="2217"/>
                </a:lnTo>
                <a:lnTo>
                  <a:pt x="368" y="2217"/>
                </a:lnTo>
                <a:lnTo>
                  <a:pt x="368" y="2135"/>
                </a:lnTo>
                <a:lnTo>
                  <a:pt x="368" y="2052"/>
                </a:lnTo>
                <a:lnTo>
                  <a:pt x="368" y="1970"/>
                </a:lnTo>
                <a:lnTo>
                  <a:pt x="368" y="1887"/>
                </a:lnTo>
                <a:lnTo>
                  <a:pt x="368" y="1805"/>
                </a:lnTo>
                <a:lnTo>
                  <a:pt x="368" y="1723"/>
                </a:lnTo>
                <a:lnTo>
                  <a:pt x="368" y="1641"/>
                </a:lnTo>
                <a:lnTo>
                  <a:pt x="368" y="1559"/>
                </a:lnTo>
                <a:lnTo>
                  <a:pt x="368" y="1476"/>
                </a:lnTo>
                <a:lnTo>
                  <a:pt x="368" y="1394"/>
                </a:lnTo>
                <a:lnTo>
                  <a:pt x="368" y="1311"/>
                </a:lnTo>
                <a:lnTo>
                  <a:pt x="368" y="1229"/>
                </a:lnTo>
                <a:lnTo>
                  <a:pt x="368" y="1146"/>
                </a:lnTo>
                <a:lnTo>
                  <a:pt x="368" y="1064"/>
                </a:lnTo>
                <a:lnTo>
                  <a:pt x="368" y="981"/>
                </a:lnTo>
                <a:lnTo>
                  <a:pt x="368" y="899"/>
                </a:lnTo>
                <a:lnTo>
                  <a:pt x="489" y="899"/>
                </a:lnTo>
                <a:lnTo>
                  <a:pt x="610" y="899"/>
                </a:lnTo>
                <a:lnTo>
                  <a:pt x="731" y="899"/>
                </a:lnTo>
                <a:lnTo>
                  <a:pt x="852" y="899"/>
                </a:lnTo>
                <a:lnTo>
                  <a:pt x="973" y="899"/>
                </a:lnTo>
                <a:lnTo>
                  <a:pt x="1094" y="899"/>
                </a:lnTo>
                <a:lnTo>
                  <a:pt x="1215" y="899"/>
                </a:lnTo>
                <a:lnTo>
                  <a:pt x="1336" y="899"/>
                </a:lnTo>
                <a:lnTo>
                  <a:pt x="1458" y="899"/>
                </a:lnTo>
                <a:lnTo>
                  <a:pt x="1579" y="899"/>
                </a:lnTo>
                <a:lnTo>
                  <a:pt x="1700" y="899"/>
                </a:lnTo>
                <a:lnTo>
                  <a:pt x="1821" y="899"/>
                </a:lnTo>
                <a:lnTo>
                  <a:pt x="1942" y="899"/>
                </a:lnTo>
                <a:lnTo>
                  <a:pt x="2063" y="899"/>
                </a:lnTo>
                <a:lnTo>
                  <a:pt x="2184" y="899"/>
                </a:lnTo>
                <a:lnTo>
                  <a:pt x="2305" y="899"/>
                </a:lnTo>
                <a:lnTo>
                  <a:pt x="2305" y="952"/>
                </a:lnTo>
                <a:lnTo>
                  <a:pt x="2305" y="1007"/>
                </a:lnTo>
                <a:lnTo>
                  <a:pt x="2305" y="1065"/>
                </a:lnTo>
                <a:lnTo>
                  <a:pt x="2305" y="1122"/>
                </a:lnTo>
                <a:lnTo>
                  <a:pt x="2304" y="1182"/>
                </a:lnTo>
                <a:lnTo>
                  <a:pt x="2304" y="1242"/>
                </a:lnTo>
                <a:lnTo>
                  <a:pt x="2304" y="1303"/>
                </a:lnTo>
                <a:lnTo>
                  <a:pt x="2304" y="1363"/>
                </a:lnTo>
                <a:lnTo>
                  <a:pt x="2303" y="1424"/>
                </a:lnTo>
                <a:lnTo>
                  <a:pt x="2303" y="1484"/>
                </a:lnTo>
                <a:lnTo>
                  <a:pt x="2303" y="1544"/>
                </a:lnTo>
                <a:lnTo>
                  <a:pt x="2302" y="1603"/>
                </a:lnTo>
                <a:lnTo>
                  <a:pt x="2302" y="1662"/>
                </a:lnTo>
                <a:lnTo>
                  <a:pt x="2302" y="1718"/>
                </a:lnTo>
                <a:lnTo>
                  <a:pt x="2302" y="1774"/>
                </a:lnTo>
                <a:lnTo>
                  <a:pt x="2302" y="18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9144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REVIEW OF PROGRESS</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OF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1224"/>
          <p:cNvSpPr>
            <a:spLocks noEditPoints="1"/>
          </p:cNvSpPr>
          <p:nvPr/>
        </p:nvSpPr>
        <p:spPr bwMode="auto">
          <a:xfrm>
            <a:off x="381000" y="914400"/>
            <a:ext cx="446454" cy="425047"/>
          </a:xfrm>
          <a:custGeom>
            <a:avLst/>
            <a:gdLst>
              <a:gd name="T0" fmla="*/ 862 w 1383"/>
              <a:gd name="T1" fmla="*/ 236 h 1343"/>
              <a:gd name="T2" fmla="*/ 730 w 1383"/>
              <a:gd name="T3" fmla="*/ 375 h 1343"/>
              <a:gd name="T4" fmla="*/ 639 w 1383"/>
              <a:gd name="T5" fmla="*/ 513 h 1343"/>
              <a:gd name="T6" fmla="*/ 476 w 1383"/>
              <a:gd name="T7" fmla="*/ 648 h 1343"/>
              <a:gd name="T8" fmla="*/ 337 w 1383"/>
              <a:gd name="T9" fmla="*/ 739 h 1343"/>
              <a:gd name="T10" fmla="*/ 193 w 1383"/>
              <a:gd name="T11" fmla="*/ 886 h 1343"/>
              <a:gd name="T12" fmla="*/ 36 w 1383"/>
              <a:gd name="T13" fmla="*/ 1104 h 1343"/>
              <a:gd name="T14" fmla="*/ 134 w 1383"/>
              <a:gd name="T15" fmla="*/ 1260 h 1343"/>
              <a:gd name="T16" fmla="*/ 317 w 1383"/>
              <a:gd name="T17" fmla="*/ 1333 h 1343"/>
              <a:gd name="T18" fmla="*/ 409 w 1383"/>
              <a:gd name="T19" fmla="*/ 1341 h 1343"/>
              <a:gd name="T20" fmla="*/ 487 w 1383"/>
              <a:gd name="T21" fmla="*/ 1312 h 1343"/>
              <a:gd name="T22" fmla="*/ 614 w 1383"/>
              <a:gd name="T23" fmla="*/ 1217 h 1343"/>
              <a:gd name="T24" fmla="*/ 697 w 1383"/>
              <a:gd name="T25" fmla="*/ 1122 h 1343"/>
              <a:gd name="T26" fmla="*/ 742 w 1383"/>
              <a:gd name="T27" fmla="*/ 1011 h 1343"/>
              <a:gd name="T28" fmla="*/ 731 w 1383"/>
              <a:gd name="T29" fmla="*/ 881 h 1343"/>
              <a:gd name="T30" fmla="*/ 645 w 1383"/>
              <a:gd name="T31" fmla="*/ 727 h 1343"/>
              <a:gd name="T32" fmla="*/ 640 w 1383"/>
              <a:gd name="T33" fmla="*/ 679 h 1343"/>
              <a:gd name="T34" fmla="*/ 667 w 1383"/>
              <a:gd name="T35" fmla="*/ 636 h 1343"/>
              <a:gd name="T36" fmla="*/ 721 w 1383"/>
              <a:gd name="T37" fmla="*/ 616 h 1343"/>
              <a:gd name="T38" fmla="*/ 798 w 1383"/>
              <a:gd name="T39" fmla="*/ 659 h 1343"/>
              <a:gd name="T40" fmla="*/ 942 w 1383"/>
              <a:gd name="T41" fmla="*/ 729 h 1343"/>
              <a:gd name="T42" fmla="*/ 1066 w 1383"/>
              <a:gd name="T43" fmla="*/ 728 h 1343"/>
              <a:gd name="T44" fmla="*/ 1175 w 1383"/>
              <a:gd name="T45" fmla="*/ 675 h 1343"/>
              <a:gd name="T46" fmla="*/ 1296 w 1383"/>
              <a:gd name="T47" fmla="*/ 560 h 1343"/>
              <a:gd name="T48" fmla="*/ 1359 w 1383"/>
              <a:gd name="T49" fmla="*/ 470 h 1343"/>
              <a:gd name="T50" fmla="*/ 1381 w 1383"/>
              <a:gd name="T51" fmla="*/ 395 h 1343"/>
              <a:gd name="T52" fmla="*/ 1356 w 1383"/>
              <a:gd name="T53" fmla="*/ 274 h 1343"/>
              <a:gd name="T54" fmla="*/ 1303 w 1383"/>
              <a:gd name="T55" fmla="*/ 99 h 1343"/>
              <a:gd name="T56" fmla="*/ 1095 w 1383"/>
              <a:gd name="T57" fmla="*/ 72 h 1343"/>
              <a:gd name="T58" fmla="*/ 539 w 1383"/>
              <a:gd name="T59" fmla="*/ 1230 h 1343"/>
              <a:gd name="T60" fmla="*/ 425 w 1383"/>
              <a:gd name="T61" fmla="*/ 1292 h 1343"/>
              <a:gd name="T62" fmla="*/ 337 w 1383"/>
              <a:gd name="T63" fmla="*/ 1294 h 1343"/>
              <a:gd name="T64" fmla="*/ 231 w 1383"/>
              <a:gd name="T65" fmla="*/ 1217 h 1343"/>
              <a:gd name="T66" fmla="*/ 146 w 1383"/>
              <a:gd name="T67" fmla="*/ 1107 h 1343"/>
              <a:gd name="T68" fmla="*/ 143 w 1383"/>
              <a:gd name="T69" fmla="*/ 1046 h 1343"/>
              <a:gd name="T70" fmla="*/ 225 w 1383"/>
              <a:gd name="T71" fmla="*/ 915 h 1343"/>
              <a:gd name="T72" fmla="*/ 370 w 1383"/>
              <a:gd name="T73" fmla="*/ 780 h 1343"/>
              <a:gd name="T74" fmla="*/ 492 w 1383"/>
              <a:gd name="T75" fmla="*/ 732 h 1343"/>
              <a:gd name="T76" fmla="*/ 572 w 1383"/>
              <a:gd name="T77" fmla="*/ 756 h 1343"/>
              <a:gd name="T78" fmla="*/ 672 w 1383"/>
              <a:gd name="T79" fmla="*/ 860 h 1343"/>
              <a:gd name="T80" fmla="*/ 701 w 1383"/>
              <a:gd name="T81" fmla="*/ 964 h 1343"/>
              <a:gd name="T82" fmla="*/ 680 w 1383"/>
              <a:gd name="T83" fmla="*/ 1061 h 1343"/>
              <a:gd name="T84" fmla="*/ 1339 w 1383"/>
              <a:gd name="T85" fmla="*/ 366 h 1343"/>
              <a:gd name="T86" fmla="*/ 1315 w 1383"/>
              <a:gd name="T87" fmla="*/ 460 h 1343"/>
              <a:gd name="T88" fmla="*/ 1231 w 1383"/>
              <a:gd name="T89" fmla="*/ 573 h 1343"/>
              <a:gd name="T90" fmla="*/ 1099 w 1383"/>
              <a:gd name="T91" fmla="*/ 668 h 1343"/>
              <a:gd name="T92" fmla="*/ 1002 w 1383"/>
              <a:gd name="T93" fmla="*/ 690 h 1343"/>
              <a:gd name="T94" fmla="*/ 900 w 1383"/>
              <a:gd name="T95" fmla="*/ 665 h 1343"/>
              <a:gd name="T96" fmla="*/ 799 w 1383"/>
              <a:gd name="T97" fmla="*/ 572 h 1343"/>
              <a:gd name="T98" fmla="*/ 766 w 1383"/>
              <a:gd name="T99" fmla="*/ 484 h 1343"/>
              <a:gd name="T100" fmla="*/ 805 w 1383"/>
              <a:gd name="T101" fmla="*/ 370 h 1343"/>
              <a:gd name="T102" fmla="*/ 939 w 1383"/>
              <a:gd name="T103" fmla="*/ 231 h 1343"/>
              <a:gd name="T104" fmla="*/ 1087 w 1383"/>
              <a:gd name="T105" fmla="*/ 139 h 1343"/>
              <a:gd name="T106" fmla="*/ 1148 w 1383"/>
              <a:gd name="T107" fmla="*/ 139 h 1343"/>
              <a:gd name="T108" fmla="*/ 1248 w 1383"/>
              <a:gd name="T109" fmla="*/ 217 h 1343"/>
              <a:gd name="T110" fmla="*/ 1328 w 1383"/>
              <a:gd name="T111" fmla="*/ 328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343">
                <a:moveTo>
                  <a:pt x="1008" y="127"/>
                </a:moveTo>
                <a:lnTo>
                  <a:pt x="983" y="144"/>
                </a:lnTo>
                <a:lnTo>
                  <a:pt x="958" y="161"/>
                </a:lnTo>
                <a:lnTo>
                  <a:pt x="933" y="179"/>
                </a:lnTo>
                <a:lnTo>
                  <a:pt x="909" y="198"/>
                </a:lnTo>
                <a:lnTo>
                  <a:pt x="886" y="217"/>
                </a:lnTo>
                <a:lnTo>
                  <a:pt x="862" y="236"/>
                </a:lnTo>
                <a:lnTo>
                  <a:pt x="841" y="257"/>
                </a:lnTo>
                <a:lnTo>
                  <a:pt x="819" y="276"/>
                </a:lnTo>
                <a:lnTo>
                  <a:pt x="798" y="297"/>
                </a:lnTo>
                <a:lnTo>
                  <a:pt x="780" y="317"/>
                </a:lnTo>
                <a:lnTo>
                  <a:pt x="762" y="337"/>
                </a:lnTo>
                <a:lnTo>
                  <a:pt x="745" y="356"/>
                </a:lnTo>
                <a:lnTo>
                  <a:pt x="730" y="375"/>
                </a:lnTo>
                <a:lnTo>
                  <a:pt x="717" y="393"/>
                </a:lnTo>
                <a:lnTo>
                  <a:pt x="707" y="410"/>
                </a:lnTo>
                <a:lnTo>
                  <a:pt x="697" y="425"/>
                </a:lnTo>
                <a:lnTo>
                  <a:pt x="683" y="450"/>
                </a:lnTo>
                <a:lnTo>
                  <a:pt x="668" y="473"/>
                </a:lnTo>
                <a:lnTo>
                  <a:pt x="653" y="494"/>
                </a:lnTo>
                <a:lnTo>
                  <a:pt x="639" y="513"/>
                </a:lnTo>
                <a:lnTo>
                  <a:pt x="612" y="544"/>
                </a:lnTo>
                <a:lnTo>
                  <a:pt x="593" y="564"/>
                </a:lnTo>
                <a:lnTo>
                  <a:pt x="572" y="582"/>
                </a:lnTo>
                <a:lnTo>
                  <a:pt x="540" y="607"/>
                </a:lnTo>
                <a:lnTo>
                  <a:pt x="520" y="620"/>
                </a:lnTo>
                <a:lnTo>
                  <a:pt x="498" y="634"/>
                </a:lnTo>
                <a:lnTo>
                  <a:pt x="476" y="648"/>
                </a:lnTo>
                <a:lnTo>
                  <a:pt x="451" y="661"/>
                </a:lnTo>
                <a:lnTo>
                  <a:pt x="433" y="670"/>
                </a:lnTo>
                <a:lnTo>
                  <a:pt x="416" y="680"/>
                </a:lnTo>
                <a:lnTo>
                  <a:pt x="398" y="693"/>
                </a:lnTo>
                <a:lnTo>
                  <a:pt x="378" y="706"/>
                </a:lnTo>
                <a:lnTo>
                  <a:pt x="358" y="722"/>
                </a:lnTo>
                <a:lnTo>
                  <a:pt x="337" y="739"/>
                </a:lnTo>
                <a:lnTo>
                  <a:pt x="317" y="757"/>
                </a:lnTo>
                <a:lnTo>
                  <a:pt x="296" y="776"/>
                </a:lnTo>
                <a:lnTo>
                  <a:pt x="275" y="797"/>
                </a:lnTo>
                <a:lnTo>
                  <a:pt x="254" y="818"/>
                </a:lnTo>
                <a:lnTo>
                  <a:pt x="233" y="840"/>
                </a:lnTo>
                <a:lnTo>
                  <a:pt x="213" y="863"/>
                </a:lnTo>
                <a:lnTo>
                  <a:pt x="193" y="886"/>
                </a:lnTo>
                <a:lnTo>
                  <a:pt x="173" y="909"/>
                </a:lnTo>
                <a:lnTo>
                  <a:pt x="155" y="933"/>
                </a:lnTo>
                <a:lnTo>
                  <a:pt x="138" y="958"/>
                </a:lnTo>
                <a:lnTo>
                  <a:pt x="106" y="1003"/>
                </a:lnTo>
                <a:lnTo>
                  <a:pt x="79" y="1042"/>
                </a:lnTo>
                <a:lnTo>
                  <a:pt x="55" y="1076"/>
                </a:lnTo>
                <a:lnTo>
                  <a:pt x="36" y="1104"/>
                </a:lnTo>
                <a:lnTo>
                  <a:pt x="21" y="1124"/>
                </a:lnTo>
                <a:lnTo>
                  <a:pt x="10" y="1139"/>
                </a:lnTo>
                <a:lnTo>
                  <a:pt x="4" y="1149"/>
                </a:lnTo>
                <a:lnTo>
                  <a:pt x="0" y="1151"/>
                </a:lnTo>
                <a:lnTo>
                  <a:pt x="95" y="1251"/>
                </a:lnTo>
                <a:lnTo>
                  <a:pt x="105" y="1253"/>
                </a:lnTo>
                <a:lnTo>
                  <a:pt x="134" y="1260"/>
                </a:lnTo>
                <a:lnTo>
                  <a:pt x="155" y="1266"/>
                </a:lnTo>
                <a:lnTo>
                  <a:pt x="179" y="1274"/>
                </a:lnTo>
                <a:lnTo>
                  <a:pt x="206" y="1285"/>
                </a:lnTo>
                <a:lnTo>
                  <a:pt x="237" y="1298"/>
                </a:lnTo>
                <a:lnTo>
                  <a:pt x="268" y="1312"/>
                </a:lnTo>
                <a:lnTo>
                  <a:pt x="301" y="1327"/>
                </a:lnTo>
                <a:lnTo>
                  <a:pt x="317" y="1333"/>
                </a:lnTo>
                <a:lnTo>
                  <a:pt x="334" y="1338"/>
                </a:lnTo>
                <a:lnTo>
                  <a:pt x="351" y="1341"/>
                </a:lnTo>
                <a:lnTo>
                  <a:pt x="370" y="1343"/>
                </a:lnTo>
                <a:lnTo>
                  <a:pt x="378" y="1343"/>
                </a:lnTo>
                <a:lnTo>
                  <a:pt x="388" y="1343"/>
                </a:lnTo>
                <a:lnTo>
                  <a:pt x="398" y="1342"/>
                </a:lnTo>
                <a:lnTo>
                  <a:pt x="409" y="1341"/>
                </a:lnTo>
                <a:lnTo>
                  <a:pt x="418" y="1339"/>
                </a:lnTo>
                <a:lnTo>
                  <a:pt x="429" y="1337"/>
                </a:lnTo>
                <a:lnTo>
                  <a:pt x="440" y="1334"/>
                </a:lnTo>
                <a:lnTo>
                  <a:pt x="452" y="1329"/>
                </a:lnTo>
                <a:lnTo>
                  <a:pt x="464" y="1325"/>
                </a:lnTo>
                <a:lnTo>
                  <a:pt x="476" y="1319"/>
                </a:lnTo>
                <a:lnTo>
                  <a:pt x="487" y="1312"/>
                </a:lnTo>
                <a:lnTo>
                  <a:pt x="500" y="1305"/>
                </a:lnTo>
                <a:lnTo>
                  <a:pt x="514" y="1297"/>
                </a:lnTo>
                <a:lnTo>
                  <a:pt x="527" y="1287"/>
                </a:lnTo>
                <a:lnTo>
                  <a:pt x="542" y="1278"/>
                </a:lnTo>
                <a:lnTo>
                  <a:pt x="557" y="1266"/>
                </a:lnTo>
                <a:lnTo>
                  <a:pt x="586" y="1242"/>
                </a:lnTo>
                <a:lnTo>
                  <a:pt x="614" y="1217"/>
                </a:lnTo>
                <a:lnTo>
                  <a:pt x="628" y="1204"/>
                </a:lnTo>
                <a:lnTo>
                  <a:pt x="641" y="1191"/>
                </a:lnTo>
                <a:lnTo>
                  <a:pt x="654" y="1177"/>
                </a:lnTo>
                <a:lnTo>
                  <a:pt x="666" y="1164"/>
                </a:lnTo>
                <a:lnTo>
                  <a:pt x="676" y="1150"/>
                </a:lnTo>
                <a:lnTo>
                  <a:pt x="687" y="1136"/>
                </a:lnTo>
                <a:lnTo>
                  <a:pt x="697" y="1122"/>
                </a:lnTo>
                <a:lnTo>
                  <a:pt x="707" y="1107"/>
                </a:lnTo>
                <a:lnTo>
                  <a:pt x="715" y="1092"/>
                </a:lnTo>
                <a:lnTo>
                  <a:pt x="722" y="1077"/>
                </a:lnTo>
                <a:lnTo>
                  <a:pt x="729" y="1061"/>
                </a:lnTo>
                <a:lnTo>
                  <a:pt x="735" y="1044"/>
                </a:lnTo>
                <a:lnTo>
                  <a:pt x="739" y="1028"/>
                </a:lnTo>
                <a:lnTo>
                  <a:pt x="742" y="1011"/>
                </a:lnTo>
                <a:lnTo>
                  <a:pt x="744" y="994"/>
                </a:lnTo>
                <a:lnTo>
                  <a:pt x="745" y="976"/>
                </a:lnTo>
                <a:lnTo>
                  <a:pt x="745" y="958"/>
                </a:lnTo>
                <a:lnTo>
                  <a:pt x="744" y="940"/>
                </a:lnTo>
                <a:lnTo>
                  <a:pt x="741" y="920"/>
                </a:lnTo>
                <a:lnTo>
                  <a:pt x="737" y="901"/>
                </a:lnTo>
                <a:lnTo>
                  <a:pt x="731" y="881"/>
                </a:lnTo>
                <a:lnTo>
                  <a:pt x="724" y="861"/>
                </a:lnTo>
                <a:lnTo>
                  <a:pt x="715" y="839"/>
                </a:lnTo>
                <a:lnTo>
                  <a:pt x="704" y="818"/>
                </a:lnTo>
                <a:lnTo>
                  <a:pt x="693" y="796"/>
                </a:lnTo>
                <a:lnTo>
                  <a:pt x="679" y="773"/>
                </a:lnTo>
                <a:lnTo>
                  <a:pt x="662" y="749"/>
                </a:lnTo>
                <a:lnTo>
                  <a:pt x="645" y="727"/>
                </a:lnTo>
                <a:lnTo>
                  <a:pt x="644" y="725"/>
                </a:lnTo>
                <a:lnTo>
                  <a:pt x="642" y="719"/>
                </a:lnTo>
                <a:lnTo>
                  <a:pt x="640" y="711"/>
                </a:lnTo>
                <a:lnTo>
                  <a:pt x="639" y="700"/>
                </a:lnTo>
                <a:lnTo>
                  <a:pt x="639" y="693"/>
                </a:lnTo>
                <a:lnTo>
                  <a:pt x="639" y="687"/>
                </a:lnTo>
                <a:lnTo>
                  <a:pt x="640" y="679"/>
                </a:lnTo>
                <a:lnTo>
                  <a:pt x="642" y="672"/>
                </a:lnTo>
                <a:lnTo>
                  <a:pt x="645" y="664"/>
                </a:lnTo>
                <a:lnTo>
                  <a:pt x="649" y="657"/>
                </a:lnTo>
                <a:lnTo>
                  <a:pt x="655" y="649"/>
                </a:lnTo>
                <a:lnTo>
                  <a:pt x="662" y="640"/>
                </a:lnTo>
                <a:lnTo>
                  <a:pt x="664" y="638"/>
                </a:lnTo>
                <a:lnTo>
                  <a:pt x="667" y="636"/>
                </a:lnTo>
                <a:lnTo>
                  <a:pt x="675" y="630"/>
                </a:lnTo>
                <a:lnTo>
                  <a:pt x="683" y="624"/>
                </a:lnTo>
                <a:lnTo>
                  <a:pt x="691" y="621"/>
                </a:lnTo>
                <a:lnTo>
                  <a:pt x="699" y="618"/>
                </a:lnTo>
                <a:lnTo>
                  <a:pt x="707" y="617"/>
                </a:lnTo>
                <a:lnTo>
                  <a:pt x="713" y="616"/>
                </a:lnTo>
                <a:lnTo>
                  <a:pt x="721" y="616"/>
                </a:lnTo>
                <a:lnTo>
                  <a:pt x="726" y="616"/>
                </a:lnTo>
                <a:lnTo>
                  <a:pt x="737" y="618"/>
                </a:lnTo>
                <a:lnTo>
                  <a:pt x="745" y="620"/>
                </a:lnTo>
                <a:lnTo>
                  <a:pt x="751" y="623"/>
                </a:lnTo>
                <a:lnTo>
                  <a:pt x="753" y="624"/>
                </a:lnTo>
                <a:lnTo>
                  <a:pt x="776" y="643"/>
                </a:lnTo>
                <a:lnTo>
                  <a:pt x="798" y="659"/>
                </a:lnTo>
                <a:lnTo>
                  <a:pt x="820" y="674"/>
                </a:lnTo>
                <a:lnTo>
                  <a:pt x="842" y="687"/>
                </a:lnTo>
                <a:lnTo>
                  <a:pt x="862" y="699"/>
                </a:lnTo>
                <a:lnTo>
                  <a:pt x="883" y="708"/>
                </a:lnTo>
                <a:lnTo>
                  <a:pt x="903" y="717"/>
                </a:lnTo>
                <a:lnTo>
                  <a:pt x="923" y="724"/>
                </a:lnTo>
                <a:lnTo>
                  <a:pt x="942" y="729"/>
                </a:lnTo>
                <a:lnTo>
                  <a:pt x="961" y="732"/>
                </a:lnTo>
                <a:lnTo>
                  <a:pt x="980" y="734"/>
                </a:lnTo>
                <a:lnTo>
                  <a:pt x="997" y="735"/>
                </a:lnTo>
                <a:lnTo>
                  <a:pt x="1015" y="735"/>
                </a:lnTo>
                <a:lnTo>
                  <a:pt x="1033" y="734"/>
                </a:lnTo>
                <a:lnTo>
                  <a:pt x="1050" y="731"/>
                </a:lnTo>
                <a:lnTo>
                  <a:pt x="1066" y="728"/>
                </a:lnTo>
                <a:lnTo>
                  <a:pt x="1082" y="722"/>
                </a:lnTo>
                <a:lnTo>
                  <a:pt x="1099" y="717"/>
                </a:lnTo>
                <a:lnTo>
                  <a:pt x="1115" y="711"/>
                </a:lnTo>
                <a:lnTo>
                  <a:pt x="1130" y="703"/>
                </a:lnTo>
                <a:lnTo>
                  <a:pt x="1145" y="694"/>
                </a:lnTo>
                <a:lnTo>
                  <a:pt x="1160" y="685"/>
                </a:lnTo>
                <a:lnTo>
                  <a:pt x="1175" y="675"/>
                </a:lnTo>
                <a:lnTo>
                  <a:pt x="1189" y="664"/>
                </a:lnTo>
                <a:lnTo>
                  <a:pt x="1203" y="652"/>
                </a:lnTo>
                <a:lnTo>
                  <a:pt x="1217" y="640"/>
                </a:lnTo>
                <a:lnTo>
                  <a:pt x="1230" y="629"/>
                </a:lnTo>
                <a:lnTo>
                  <a:pt x="1244" y="616"/>
                </a:lnTo>
                <a:lnTo>
                  <a:pt x="1270" y="589"/>
                </a:lnTo>
                <a:lnTo>
                  <a:pt x="1296" y="560"/>
                </a:lnTo>
                <a:lnTo>
                  <a:pt x="1308" y="546"/>
                </a:lnTo>
                <a:lnTo>
                  <a:pt x="1319" y="532"/>
                </a:lnTo>
                <a:lnTo>
                  <a:pt x="1329" y="519"/>
                </a:lnTo>
                <a:lnTo>
                  <a:pt x="1337" y="506"/>
                </a:lnTo>
                <a:lnTo>
                  <a:pt x="1346" y="494"/>
                </a:lnTo>
                <a:lnTo>
                  <a:pt x="1352" y="482"/>
                </a:lnTo>
                <a:lnTo>
                  <a:pt x="1359" y="470"/>
                </a:lnTo>
                <a:lnTo>
                  <a:pt x="1364" y="459"/>
                </a:lnTo>
                <a:lnTo>
                  <a:pt x="1369" y="447"/>
                </a:lnTo>
                <a:lnTo>
                  <a:pt x="1373" y="436"/>
                </a:lnTo>
                <a:lnTo>
                  <a:pt x="1376" y="425"/>
                </a:lnTo>
                <a:lnTo>
                  <a:pt x="1378" y="416"/>
                </a:lnTo>
                <a:lnTo>
                  <a:pt x="1380" y="405"/>
                </a:lnTo>
                <a:lnTo>
                  <a:pt x="1381" y="395"/>
                </a:lnTo>
                <a:lnTo>
                  <a:pt x="1383" y="387"/>
                </a:lnTo>
                <a:lnTo>
                  <a:pt x="1383" y="377"/>
                </a:lnTo>
                <a:lnTo>
                  <a:pt x="1381" y="359"/>
                </a:lnTo>
                <a:lnTo>
                  <a:pt x="1378" y="341"/>
                </a:lnTo>
                <a:lnTo>
                  <a:pt x="1374" y="324"/>
                </a:lnTo>
                <a:lnTo>
                  <a:pt x="1369" y="308"/>
                </a:lnTo>
                <a:lnTo>
                  <a:pt x="1356" y="274"/>
                </a:lnTo>
                <a:lnTo>
                  <a:pt x="1343" y="242"/>
                </a:lnTo>
                <a:lnTo>
                  <a:pt x="1331" y="211"/>
                </a:lnTo>
                <a:lnTo>
                  <a:pt x="1322" y="182"/>
                </a:lnTo>
                <a:lnTo>
                  <a:pt x="1315" y="159"/>
                </a:lnTo>
                <a:lnTo>
                  <a:pt x="1309" y="138"/>
                </a:lnTo>
                <a:lnTo>
                  <a:pt x="1304" y="109"/>
                </a:lnTo>
                <a:lnTo>
                  <a:pt x="1303" y="99"/>
                </a:lnTo>
                <a:lnTo>
                  <a:pt x="1208" y="0"/>
                </a:lnTo>
                <a:lnTo>
                  <a:pt x="1204" y="2"/>
                </a:lnTo>
                <a:lnTo>
                  <a:pt x="1196" y="9"/>
                </a:lnTo>
                <a:lnTo>
                  <a:pt x="1180" y="18"/>
                </a:lnTo>
                <a:lnTo>
                  <a:pt x="1158" y="32"/>
                </a:lnTo>
                <a:lnTo>
                  <a:pt x="1130" y="51"/>
                </a:lnTo>
                <a:lnTo>
                  <a:pt x="1095" y="72"/>
                </a:lnTo>
                <a:lnTo>
                  <a:pt x="1054" y="98"/>
                </a:lnTo>
                <a:lnTo>
                  <a:pt x="1008" y="127"/>
                </a:lnTo>
                <a:close/>
                <a:moveTo>
                  <a:pt x="606" y="1170"/>
                </a:moveTo>
                <a:lnTo>
                  <a:pt x="589" y="1187"/>
                </a:lnTo>
                <a:lnTo>
                  <a:pt x="573" y="1202"/>
                </a:lnTo>
                <a:lnTo>
                  <a:pt x="555" y="1217"/>
                </a:lnTo>
                <a:lnTo>
                  <a:pt x="539" y="1230"/>
                </a:lnTo>
                <a:lnTo>
                  <a:pt x="522" y="1242"/>
                </a:lnTo>
                <a:lnTo>
                  <a:pt x="505" y="1254"/>
                </a:lnTo>
                <a:lnTo>
                  <a:pt x="488" y="1264"/>
                </a:lnTo>
                <a:lnTo>
                  <a:pt x="472" y="1272"/>
                </a:lnTo>
                <a:lnTo>
                  <a:pt x="456" y="1280"/>
                </a:lnTo>
                <a:lnTo>
                  <a:pt x="440" y="1286"/>
                </a:lnTo>
                <a:lnTo>
                  <a:pt x="425" y="1292"/>
                </a:lnTo>
                <a:lnTo>
                  <a:pt x="411" y="1296"/>
                </a:lnTo>
                <a:lnTo>
                  <a:pt x="397" y="1299"/>
                </a:lnTo>
                <a:lnTo>
                  <a:pt x="384" y="1301"/>
                </a:lnTo>
                <a:lnTo>
                  <a:pt x="372" y="1301"/>
                </a:lnTo>
                <a:lnTo>
                  <a:pt x="361" y="1300"/>
                </a:lnTo>
                <a:lnTo>
                  <a:pt x="350" y="1298"/>
                </a:lnTo>
                <a:lnTo>
                  <a:pt x="337" y="1294"/>
                </a:lnTo>
                <a:lnTo>
                  <a:pt x="324" y="1287"/>
                </a:lnTo>
                <a:lnTo>
                  <a:pt x="309" y="1279"/>
                </a:lnTo>
                <a:lnTo>
                  <a:pt x="294" y="1269"/>
                </a:lnTo>
                <a:lnTo>
                  <a:pt x="279" y="1258"/>
                </a:lnTo>
                <a:lnTo>
                  <a:pt x="263" y="1245"/>
                </a:lnTo>
                <a:lnTo>
                  <a:pt x="247" y="1232"/>
                </a:lnTo>
                <a:lnTo>
                  <a:pt x="231" y="1217"/>
                </a:lnTo>
                <a:lnTo>
                  <a:pt x="216" y="1202"/>
                </a:lnTo>
                <a:lnTo>
                  <a:pt x="201" y="1187"/>
                </a:lnTo>
                <a:lnTo>
                  <a:pt x="188" y="1171"/>
                </a:lnTo>
                <a:lnTo>
                  <a:pt x="175" y="1154"/>
                </a:lnTo>
                <a:lnTo>
                  <a:pt x="163" y="1138"/>
                </a:lnTo>
                <a:lnTo>
                  <a:pt x="154" y="1122"/>
                </a:lnTo>
                <a:lnTo>
                  <a:pt x="146" y="1107"/>
                </a:lnTo>
                <a:lnTo>
                  <a:pt x="143" y="1098"/>
                </a:lnTo>
                <a:lnTo>
                  <a:pt x="141" y="1091"/>
                </a:lnTo>
                <a:lnTo>
                  <a:pt x="140" y="1082"/>
                </a:lnTo>
                <a:lnTo>
                  <a:pt x="139" y="1073"/>
                </a:lnTo>
                <a:lnTo>
                  <a:pt x="140" y="1065"/>
                </a:lnTo>
                <a:lnTo>
                  <a:pt x="141" y="1056"/>
                </a:lnTo>
                <a:lnTo>
                  <a:pt x="143" y="1046"/>
                </a:lnTo>
                <a:lnTo>
                  <a:pt x="145" y="1037"/>
                </a:lnTo>
                <a:lnTo>
                  <a:pt x="153" y="1017"/>
                </a:lnTo>
                <a:lnTo>
                  <a:pt x="163" y="998"/>
                </a:lnTo>
                <a:lnTo>
                  <a:pt x="176" y="977"/>
                </a:lnTo>
                <a:lnTo>
                  <a:pt x="190" y="957"/>
                </a:lnTo>
                <a:lnTo>
                  <a:pt x="207" y="936"/>
                </a:lnTo>
                <a:lnTo>
                  <a:pt x="225" y="915"/>
                </a:lnTo>
                <a:lnTo>
                  <a:pt x="244" y="894"/>
                </a:lnTo>
                <a:lnTo>
                  <a:pt x="264" y="874"/>
                </a:lnTo>
                <a:lnTo>
                  <a:pt x="285" y="853"/>
                </a:lnTo>
                <a:lnTo>
                  <a:pt x="306" y="834"/>
                </a:lnTo>
                <a:lnTo>
                  <a:pt x="328" y="814"/>
                </a:lnTo>
                <a:lnTo>
                  <a:pt x="348" y="796"/>
                </a:lnTo>
                <a:lnTo>
                  <a:pt x="370" y="780"/>
                </a:lnTo>
                <a:lnTo>
                  <a:pt x="389" y="766"/>
                </a:lnTo>
                <a:lnTo>
                  <a:pt x="409" y="755"/>
                </a:lnTo>
                <a:lnTo>
                  <a:pt x="427" y="747"/>
                </a:lnTo>
                <a:lnTo>
                  <a:pt x="445" y="741"/>
                </a:lnTo>
                <a:lnTo>
                  <a:pt x="461" y="737"/>
                </a:lnTo>
                <a:lnTo>
                  <a:pt x="478" y="734"/>
                </a:lnTo>
                <a:lnTo>
                  <a:pt x="492" y="732"/>
                </a:lnTo>
                <a:lnTo>
                  <a:pt x="505" y="732"/>
                </a:lnTo>
                <a:lnTo>
                  <a:pt x="517" y="733"/>
                </a:lnTo>
                <a:lnTo>
                  <a:pt x="526" y="734"/>
                </a:lnTo>
                <a:lnTo>
                  <a:pt x="535" y="737"/>
                </a:lnTo>
                <a:lnTo>
                  <a:pt x="547" y="740"/>
                </a:lnTo>
                <a:lnTo>
                  <a:pt x="550" y="741"/>
                </a:lnTo>
                <a:lnTo>
                  <a:pt x="572" y="756"/>
                </a:lnTo>
                <a:lnTo>
                  <a:pt x="591" y="770"/>
                </a:lnTo>
                <a:lnTo>
                  <a:pt x="609" y="785"/>
                </a:lnTo>
                <a:lnTo>
                  <a:pt x="626" y="800"/>
                </a:lnTo>
                <a:lnTo>
                  <a:pt x="640" y="814"/>
                </a:lnTo>
                <a:lnTo>
                  <a:pt x="652" y="829"/>
                </a:lnTo>
                <a:lnTo>
                  <a:pt x="662" y="845"/>
                </a:lnTo>
                <a:lnTo>
                  <a:pt x="672" y="860"/>
                </a:lnTo>
                <a:lnTo>
                  <a:pt x="681" y="875"/>
                </a:lnTo>
                <a:lnTo>
                  <a:pt x="687" y="890"/>
                </a:lnTo>
                <a:lnTo>
                  <a:pt x="691" y="905"/>
                </a:lnTo>
                <a:lnTo>
                  <a:pt x="696" y="920"/>
                </a:lnTo>
                <a:lnTo>
                  <a:pt x="699" y="935"/>
                </a:lnTo>
                <a:lnTo>
                  <a:pt x="700" y="949"/>
                </a:lnTo>
                <a:lnTo>
                  <a:pt x="701" y="964"/>
                </a:lnTo>
                <a:lnTo>
                  <a:pt x="700" y="978"/>
                </a:lnTo>
                <a:lnTo>
                  <a:pt x="699" y="992"/>
                </a:lnTo>
                <a:lnTo>
                  <a:pt x="697" y="1007"/>
                </a:lnTo>
                <a:lnTo>
                  <a:pt x="694" y="1021"/>
                </a:lnTo>
                <a:lnTo>
                  <a:pt x="689" y="1035"/>
                </a:lnTo>
                <a:lnTo>
                  <a:pt x="685" y="1048"/>
                </a:lnTo>
                <a:lnTo>
                  <a:pt x="680" y="1061"/>
                </a:lnTo>
                <a:lnTo>
                  <a:pt x="673" y="1073"/>
                </a:lnTo>
                <a:lnTo>
                  <a:pt x="667" y="1085"/>
                </a:lnTo>
                <a:lnTo>
                  <a:pt x="654" y="1109"/>
                </a:lnTo>
                <a:lnTo>
                  <a:pt x="637" y="1132"/>
                </a:lnTo>
                <a:lnTo>
                  <a:pt x="622" y="1151"/>
                </a:lnTo>
                <a:lnTo>
                  <a:pt x="606" y="1170"/>
                </a:lnTo>
                <a:close/>
                <a:moveTo>
                  <a:pt x="1339" y="366"/>
                </a:moveTo>
                <a:lnTo>
                  <a:pt x="1340" y="378"/>
                </a:lnTo>
                <a:lnTo>
                  <a:pt x="1339" y="390"/>
                </a:lnTo>
                <a:lnTo>
                  <a:pt x="1336" y="403"/>
                </a:lnTo>
                <a:lnTo>
                  <a:pt x="1333" y="416"/>
                </a:lnTo>
                <a:lnTo>
                  <a:pt x="1328" y="430"/>
                </a:lnTo>
                <a:lnTo>
                  <a:pt x="1322" y="445"/>
                </a:lnTo>
                <a:lnTo>
                  <a:pt x="1315" y="460"/>
                </a:lnTo>
                <a:lnTo>
                  <a:pt x="1306" y="476"/>
                </a:lnTo>
                <a:lnTo>
                  <a:pt x="1296" y="492"/>
                </a:lnTo>
                <a:lnTo>
                  <a:pt x="1285" y="509"/>
                </a:lnTo>
                <a:lnTo>
                  <a:pt x="1274" y="525"/>
                </a:lnTo>
                <a:lnTo>
                  <a:pt x="1261" y="541"/>
                </a:lnTo>
                <a:lnTo>
                  <a:pt x="1247" y="557"/>
                </a:lnTo>
                <a:lnTo>
                  <a:pt x="1231" y="573"/>
                </a:lnTo>
                <a:lnTo>
                  <a:pt x="1215" y="590"/>
                </a:lnTo>
                <a:lnTo>
                  <a:pt x="1198" y="605"/>
                </a:lnTo>
                <a:lnTo>
                  <a:pt x="1178" y="620"/>
                </a:lnTo>
                <a:lnTo>
                  <a:pt x="1158" y="635"/>
                </a:lnTo>
                <a:lnTo>
                  <a:pt x="1135" y="649"/>
                </a:lnTo>
                <a:lnTo>
                  <a:pt x="1110" y="662"/>
                </a:lnTo>
                <a:lnTo>
                  <a:pt x="1099" y="668"/>
                </a:lnTo>
                <a:lnTo>
                  <a:pt x="1086" y="674"/>
                </a:lnTo>
                <a:lnTo>
                  <a:pt x="1072" y="678"/>
                </a:lnTo>
                <a:lnTo>
                  <a:pt x="1059" y="683"/>
                </a:lnTo>
                <a:lnTo>
                  <a:pt x="1045" y="686"/>
                </a:lnTo>
                <a:lnTo>
                  <a:pt x="1031" y="688"/>
                </a:lnTo>
                <a:lnTo>
                  <a:pt x="1017" y="690"/>
                </a:lnTo>
                <a:lnTo>
                  <a:pt x="1002" y="690"/>
                </a:lnTo>
                <a:lnTo>
                  <a:pt x="987" y="690"/>
                </a:lnTo>
                <a:lnTo>
                  <a:pt x="973" y="689"/>
                </a:lnTo>
                <a:lnTo>
                  <a:pt x="958" y="687"/>
                </a:lnTo>
                <a:lnTo>
                  <a:pt x="944" y="684"/>
                </a:lnTo>
                <a:lnTo>
                  <a:pt x="929" y="679"/>
                </a:lnTo>
                <a:lnTo>
                  <a:pt x="914" y="673"/>
                </a:lnTo>
                <a:lnTo>
                  <a:pt x="900" y="665"/>
                </a:lnTo>
                <a:lnTo>
                  <a:pt x="885" y="657"/>
                </a:lnTo>
                <a:lnTo>
                  <a:pt x="871" y="647"/>
                </a:lnTo>
                <a:lnTo>
                  <a:pt x="856" y="635"/>
                </a:lnTo>
                <a:lnTo>
                  <a:pt x="842" y="622"/>
                </a:lnTo>
                <a:lnTo>
                  <a:pt x="828" y="607"/>
                </a:lnTo>
                <a:lnTo>
                  <a:pt x="812" y="591"/>
                </a:lnTo>
                <a:lnTo>
                  <a:pt x="799" y="572"/>
                </a:lnTo>
                <a:lnTo>
                  <a:pt x="785" y="552"/>
                </a:lnTo>
                <a:lnTo>
                  <a:pt x="771" y="529"/>
                </a:lnTo>
                <a:lnTo>
                  <a:pt x="770" y="526"/>
                </a:lnTo>
                <a:lnTo>
                  <a:pt x="768" y="514"/>
                </a:lnTo>
                <a:lnTo>
                  <a:pt x="766" y="505"/>
                </a:lnTo>
                <a:lnTo>
                  <a:pt x="766" y="495"/>
                </a:lnTo>
                <a:lnTo>
                  <a:pt x="766" y="484"/>
                </a:lnTo>
                <a:lnTo>
                  <a:pt x="766" y="471"/>
                </a:lnTo>
                <a:lnTo>
                  <a:pt x="768" y="456"/>
                </a:lnTo>
                <a:lnTo>
                  <a:pt x="771" y="441"/>
                </a:lnTo>
                <a:lnTo>
                  <a:pt x="777" y="424"/>
                </a:lnTo>
                <a:lnTo>
                  <a:pt x="783" y="407"/>
                </a:lnTo>
                <a:lnTo>
                  <a:pt x="793" y="389"/>
                </a:lnTo>
                <a:lnTo>
                  <a:pt x="805" y="370"/>
                </a:lnTo>
                <a:lnTo>
                  <a:pt x="819" y="351"/>
                </a:lnTo>
                <a:lnTo>
                  <a:pt x="836" y="330"/>
                </a:lnTo>
                <a:lnTo>
                  <a:pt x="856" y="310"/>
                </a:lnTo>
                <a:lnTo>
                  <a:pt x="876" y="289"/>
                </a:lnTo>
                <a:lnTo>
                  <a:pt x="897" y="270"/>
                </a:lnTo>
                <a:lnTo>
                  <a:pt x="917" y="249"/>
                </a:lnTo>
                <a:lnTo>
                  <a:pt x="939" y="231"/>
                </a:lnTo>
                <a:lnTo>
                  <a:pt x="960" y="213"/>
                </a:lnTo>
                <a:lnTo>
                  <a:pt x="983" y="195"/>
                </a:lnTo>
                <a:lnTo>
                  <a:pt x="1005" y="180"/>
                </a:lnTo>
                <a:lnTo>
                  <a:pt x="1025" y="166"/>
                </a:lnTo>
                <a:lnTo>
                  <a:pt x="1047" y="155"/>
                </a:lnTo>
                <a:lnTo>
                  <a:pt x="1067" y="146"/>
                </a:lnTo>
                <a:lnTo>
                  <a:pt x="1087" y="139"/>
                </a:lnTo>
                <a:lnTo>
                  <a:pt x="1096" y="136"/>
                </a:lnTo>
                <a:lnTo>
                  <a:pt x="1105" y="135"/>
                </a:lnTo>
                <a:lnTo>
                  <a:pt x="1115" y="134"/>
                </a:lnTo>
                <a:lnTo>
                  <a:pt x="1123" y="134"/>
                </a:lnTo>
                <a:lnTo>
                  <a:pt x="1132" y="135"/>
                </a:lnTo>
                <a:lnTo>
                  <a:pt x="1141" y="136"/>
                </a:lnTo>
                <a:lnTo>
                  <a:pt x="1148" y="139"/>
                </a:lnTo>
                <a:lnTo>
                  <a:pt x="1156" y="143"/>
                </a:lnTo>
                <a:lnTo>
                  <a:pt x="1171" y="151"/>
                </a:lnTo>
                <a:lnTo>
                  <a:pt x="1186" y="162"/>
                </a:lnTo>
                <a:lnTo>
                  <a:pt x="1202" y="174"/>
                </a:lnTo>
                <a:lnTo>
                  <a:pt x="1217" y="188"/>
                </a:lnTo>
                <a:lnTo>
                  <a:pt x="1234" y="202"/>
                </a:lnTo>
                <a:lnTo>
                  <a:pt x="1248" y="217"/>
                </a:lnTo>
                <a:lnTo>
                  <a:pt x="1263" y="233"/>
                </a:lnTo>
                <a:lnTo>
                  <a:pt x="1276" y="249"/>
                </a:lnTo>
                <a:lnTo>
                  <a:pt x="1289" y="266"/>
                </a:lnTo>
                <a:lnTo>
                  <a:pt x="1301" y="282"/>
                </a:lnTo>
                <a:lnTo>
                  <a:pt x="1311" y="298"/>
                </a:lnTo>
                <a:lnTo>
                  <a:pt x="1320" y="314"/>
                </a:lnTo>
                <a:lnTo>
                  <a:pt x="1328" y="328"/>
                </a:lnTo>
                <a:lnTo>
                  <a:pt x="1334" y="342"/>
                </a:lnTo>
                <a:lnTo>
                  <a:pt x="1338" y="355"/>
                </a:lnTo>
                <a:lnTo>
                  <a:pt x="1339" y="36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nvGraphicFramePr>
        <p:xfrm>
          <a:off x="152400" y="1828800"/>
          <a:ext cx="8763000" cy="4119880"/>
        </p:xfrm>
        <a:graphic>
          <a:graphicData uri="http://schemas.openxmlformats.org/drawingml/2006/table">
            <a:tbl>
              <a:tblPr firstRow="1" bandRow="1">
                <a:tableStyleId>{073A0DAA-6AF3-43AB-8588-CEC1D06C72B9}</a:tableStyleId>
              </a:tblPr>
              <a:tblGrid>
                <a:gridCol w="838200"/>
                <a:gridCol w="3733800"/>
                <a:gridCol w="419100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NAME OF WORK</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BRIEF DETAIL</a:t>
                      </a:r>
                      <a:endParaRPr lang="en-US" sz="14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5</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GREENING AND ENVIRONMENT - Development of Parks, , Orchid Garden and Setting up of Roof top Gardens</a:t>
                      </a:r>
                      <a:endParaRPr lang="en-US" sz="1200" dirty="0">
                        <a:latin typeface="Segoe UI" pitchFamily="34" charset="0"/>
                        <a:cs typeface="Segoe U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RfP already prepared for the setting up and operation of an adventure zone in </a:t>
                      </a:r>
                      <a:r>
                        <a:rPr lang="en-US" sz="1200" dirty="0" err="1" smtClean="0">
                          <a:latin typeface="Segoe UI" pitchFamily="34" charset="0"/>
                          <a:cs typeface="Segoe UI" pitchFamily="34" charset="0"/>
                        </a:rPr>
                        <a:t>Manikya</a:t>
                      </a:r>
                      <a:r>
                        <a:rPr lang="en-US" sz="1200" dirty="0" smtClean="0">
                          <a:latin typeface="Segoe UI" pitchFamily="34" charset="0"/>
                          <a:cs typeface="Segoe UI" pitchFamily="34" charset="0"/>
                        </a:rPr>
                        <a:t> </a:t>
                      </a:r>
                      <a:r>
                        <a:rPr lang="en-US" sz="1200" dirty="0" err="1" smtClean="0">
                          <a:latin typeface="Segoe UI" pitchFamily="34" charset="0"/>
                          <a:cs typeface="Segoe UI" pitchFamily="34" charset="0"/>
                        </a:rPr>
                        <a:t>Lal</a:t>
                      </a:r>
                      <a:r>
                        <a:rPr lang="en-US" sz="1200" dirty="0" smtClean="0">
                          <a:latin typeface="Segoe UI" pitchFamily="34" charset="0"/>
                          <a:cs typeface="Segoe UI" pitchFamily="34" charset="0"/>
                        </a:rPr>
                        <a:t> </a:t>
                      </a:r>
                      <a:r>
                        <a:rPr lang="en-US" sz="1200" dirty="0" err="1" smtClean="0">
                          <a:latin typeface="Segoe UI" pitchFamily="34" charset="0"/>
                          <a:cs typeface="Segoe UI" pitchFamily="34" charset="0"/>
                        </a:rPr>
                        <a:t>Varma</a:t>
                      </a:r>
                      <a:r>
                        <a:rPr lang="en-US" sz="1200" dirty="0" smtClean="0">
                          <a:latin typeface="Segoe UI" pitchFamily="34" charset="0"/>
                          <a:cs typeface="Segoe UI" pitchFamily="34" charset="0"/>
                        </a:rPr>
                        <a:t> Park and has been floated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The scope of work will broadly include development of adventure zone, pertinent structures, infrastructure and facilities, operation and maintenance of the complete facility for a period of 10 years (License Period). USCL intends to develop adventure zone with activities for all the segments of tourists.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The Tentative List of Adventure activities suggested under the tender includes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Zip Line/Aerial Runway</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All-Terrain Vehicle (ATV)</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err="1" smtClean="0">
                          <a:latin typeface="Segoe UI" pitchFamily="34" charset="0"/>
                          <a:cs typeface="Segoe UI" pitchFamily="34" charset="0"/>
                        </a:rPr>
                        <a:t>Zorbing</a:t>
                      </a:r>
                      <a:endParaRPr lang="en-US" sz="1200" dirty="0" smtClean="0">
                        <a:latin typeface="Segoe UI" pitchFamily="34" charset="0"/>
                        <a:cs typeface="Segoe UI"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Trekking and Hiking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Commando Slithering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Trampoline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Butterfly Park</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Underwater Walk</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Theme based weekly night bazaar</a:t>
                      </a:r>
                    </a:p>
                  </a:txBody>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95400" y="1295400"/>
            <a:ext cx="61722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LIST OF</a:t>
            </a:r>
            <a:r>
              <a:rPr kumimoji="0" lang="en-US" sz="16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PROJECTS – WORK IS IN PROGRESS/COMPLETED</a:t>
            </a:r>
            <a:endParaRPr kumimoji="0" lang="en-US" sz="16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Freeform 17"/>
          <p:cNvSpPr>
            <a:spLocks noEditPoints="1"/>
          </p:cNvSpPr>
          <p:nvPr/>
        </p:nvSpPr>
        <p:spPr bwMode="auto">
          <a:xfrm>
            <a:off x="838200" y="1371600"/>
            <a:ext cx="302559" cy="361106"/>
          </a:xfrm>
          <a:custGeom>
            <a:avLst/>
            <a:gdLst>
              <a:gd name="T0" fmla="*/ 412 w 2667"/>
              <a:gd name="T1" fmla="*/ 573 h 2951"/>
              <a:gd name="T2" fmla="*/ 933 w 2667"/>
              <a:gd name="T3" fmla="*/ 156 h 2951"/>
              <a:gd name="T4" fmla="*/ 1435 w 2667"/>
              <a:gd name="T5" fmla="*/ 0 h 2951"/>
              <a:gd name="T6" fmla="*/ 2245 w 2667"/>
              <a:gd name="T7" fmla="*/ 505 h 2951"/>
              <a:gd name="T8" fmla="*/ 2667 w 2667"/>
              <a:gd name="T9" fmla="*/ 708 h 2951"/>
              <a:gd name="T10" fmla="*/ 2667 w 2667"/>
              <a:gd name="T11" fmla="*/ 1985 h 2951"/>
              <a:gd name="T12" fmla="*/ 2527 w 2667"/>
              <a:gd name="T13" fmla="*/ 2624 h 2951"/>
              <a:gd name="T14" fmla="*/ 2546 w 2667"/>
              <a:gd name="T15" fmla="*/ 2517 h 2951"/>
              <a:gd name="T16" fmla="*/ 2598 w 2667"/>
              <a:gd name="T17" fmla="*/ 2277 h 2951"/>
              <a:gd name="T18" fmla="*/ 2541 w 2667"/>
              <a:gd name="T19" fmla="*/ 2024 h 2951"/>
              <a:gd name="T20" fmla="*/ 2475 w 2667"/>
              <a:gd name="T21" fmla="*/ 1566 h 2951"/>
              <a:gd name="T22" fmla="*/ 2475 w 2667"/>
              <a:gd name="T23" fmla="*/ 845 h 2951"/>
              <a:gd name="T24" fmla="*/ 1194 w 2667"/>
              <a:gd name="T25" fmla="*/ 773 h 2951"/>
              <a:gd name="T26" fmla="*/ 198 w 2667"/>
              <a:gd name="T27" fmla="*/ 1073 h 2951"/>
              <a:gd name="T28" fmla="*/ 198 w 2667"/>
              <a:gd name="T29" fmla="*/ 2076 h 2951"/>
              <a:gd name="T30" fmla="*/ 802 w 2667"/>
              <a:gd name="T31" fmla="*/ 2377 h 2951"/>
              <a:gd name="T32" fmla="*/ 1581 w 2667"/>
              <a:gd name="T33" fmla="*/ 2394 h 2951"/>
              <a:gd name="T34" fmla="*/ 1592 w 2667"/>
              <a:gd name="T35" fmla="*/ 2624 h 2951"/>
              <a:gd name="T36" fmla="*/ 533 w 2667"/>
              <a:gd name="T37" fmla="*/ 2624 h 2951"/>
              <a:gd name="T38" fmla="*/ 0 w 2667"/>
              <a:gd name="T39" fmla="*/ 1985 h 2951"/>
              <a:gd name="T40" fmla="*/ 0 w 2667"/>
              <a:gd name="T41" fmla="*/ 708 h 2951"/>
              <a:gd name="T42" fmla="*/ 1950 w 2667"/>
              <a:gd name="T43" fmla="*/ 1606 h 2951"/>
              <a:gd name="T44" fmla="*/ 1369 w 2667"/>
              <a:gd name="T45" fmla="*/ 581 h 2951"/>
              <a:gd name="T46" fmla="*/ 2024 w 2667"/>
              <a:gd name="T47" fmla="*/ 465 h 2951"/>
              <a:gd name="T48" fmla="*/ 1370 w 2667"/>
              <a:gd name="T49" fmla="*/ 116 h 2951"/>
              <a:gd name="T50" fmla="*/ 713 w 2667"/>
              <a:gd name="T51" fmla="*/ 465 h 2951"/>
              <a:gd name="T52" fmla="*/ 1427 w 2667"/>
              <a:gd name="T53" fmla="*/ 287 h 2951"/>
              <a:gd name="T54" fmla="*/ 1449 w 2667"/>
              <a:gd name="T55" fmla="*/ 351 h 2951"/>
              <a:gd name="T56" fmla="*/ 1416 w 2667"/>
              <a:gd name="T57" fmla="*/ 408 h 2951"/>
              <a:gd name="T58" fmla="*/ 1342 w 2667"/>
              <a:gd name="T59" fmla="*/ 408 h 2951"/>
              <a:gd name="T60" fmla="*/ 1308 w 2667"/>
              <a:gd name="T61" fmla="*/ 351 h 2951"/>
              <a:gd name="T62" fmla="*/ 1331 w 2667"/>
              <a:gd name="T63" fmla="*/ 287 h 2951"/>
              <a:gd name="T64" fmla="*/ 2077 w 2667"/>
              <a:gd name="T65" fmla="*/ 2888 h 2951"/>
              <a:gd name="T66" fmla="*/ 1881 w 2667"/>
              <a:gd name="T67" fmla="*/ 2616 h 2951"/>
              <a:gd name="T68" fmla="*/ 1733 w 2667"/>
              <a:gd name="T69" fmla="*/ 2454 h 2951"/>
              <a:gd name="T70" fmla="*/ 1702 w 2667"/>
              <a:gd name="T71" fmla="*/ 2243 h 2951"/>
              <a:gd name="T72" fmla="*/ 1748 w 2667"/>
              <a:gd name="T73" fmla="*/ 2102 h 2951"/>
              <a:gd name="T74" fmla="*/ 1871 w 2667"/>
              <a:gd name="T75" fmla="*/ 1980 h 2951"/>
              <a:gd name="T76" fmla="*/ 2055 w 2667"/>
              <a:gd name="T77" fmla="*/ 1927 h 2951"/>
              <a:gd name="T78" fmla="*/ 2261 w 2667"/>
              <a:gd name="T79" fmla="*/ 1971 h 2951"/>
              <a:gd name="T80" fmla="*/ 2410 w 2667"/>
              <a:gd name="T81" fmla="*/ 2122 h 2951"/>
              <a:gd name="T82" fmla="*/ 2438 w 2667"/>
              <a:gd name="T83" fmla="*/ 2374 h 2951"/>
              <a:gd name="T84" fmla="*/ 2310 w 2667"/>
              <a:gd name="T85" fmla="*/ 2588 h 2951"/>
              <a:gd name="T86" fmla="*/ 2176 w 2667"/>
              <a:gd name="T87" fmla="*/ 2143 h 2951"/>
              <a:gd name="T88" fmla="*/ 2256 w 2667"/>
              <a:gd name="T89" fmla="*/ 2293 h 2951"/>
              <a:gd name="T90" fmla="*/ 2176 w 2667"/>
              <a:gd name="T91" fmla="*/ 2444 h 2951"/>
              <a:gd name="T92" fmla="*/ 2002 w 2667"/>
              <a:gd name="T93" fmla="*/ 2460 h 2951"/>
              <a:gd name="T94" fmla="*/ 1893 w 2667"/>
              <a:gd name="T95" fmla="*/ 2330 h 2951"/>
              <a:gd name="T96" fmla="*/ 1943 w 2667"/>
              <a:gd name="T97" fmla="*/ 2165 h 2951"/>
              <a:gd name="T98" fmla="*/ 2275 w 2667"/>
              <a:gd name="T99" fmla="*/ 1820 h 2951"/>
              <a:gd name="T100" fmla="*/ 2004 w 2667"/>
              <a:gd name="T101" fmla="*/ 1798 h 2951"/>
              <a:gd name="T102" fmla="*/ 1660 w 2667"/>
              <a:gd name="T103" fmla="*/ 1974 h 2951"/>
              <a:gd name="T104" fmla="*/ 1582 w 2667"/>
              <a:gd name="T105" fmla="*/ 2138 h 2951"/>
              <a:gd name="T106" fmla="*/ 1119 w 2667"/>
              <a:gd name="T107" fmla="*/ 2217 h 2951"/>
              <a:gd name="T108" fmla="*/ 368 w 2667"/>
              <a:gd name="T109" fmla="*/ 2217 h 2951"/>
              <a:gd name="T110" fmla="*/ 368 w 2667"/>
              <a:gd name="T111" fmla="*/ 1394 h 2951"/>
              <a:gd name="T112" fmla="*/ 852 w 2667"/>
              <a:gd name="T113" fmla="*/ 899 h 2951"/>
              <a:gd name="T114" fmla="*/ 2063 w 2667"/>
              <a:gd name="T115" fmla="*/ 899 h 2951"/>
              <a:gd name="T116" fmla="*/ 2304 w 2667"/>
              <a:gd name="T117" fmla="*/ 1363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7" h="2951">
                <a:moveTo>
                  <a:pt x="0" y="581"/>
                </a:moveTo>
                <a:lnTo>
                  <a:pt x="51" y="581"/>
                </a:lnTo>
                <a:lnTo>
                  <a:pt x="101" y="581"/>
                </a:lnTo>
                <a:lnTo>
                  <a:pt x="152" y="581"/>
                </a:lnTo>
                <a:lnTo>
                  <a:pt x="202" y="581"/>
                </a:lnTo>
                <a:lnTo>
                  <a:pt x="253" y="581"/>
                </a:lnTo>
                <a:lnTo>
                  <a:pt x="304" y="581"/>
                </a:lnTo>
                <a:lnTo>
                  <a:pt x="355" y="581"/>
                </a:lnTo>
                <a:lnTo>
                  <a:pt x="405" y="581"/>
                </a:lnTo>
                <a:lnTo>
                  <a:pt x="412" y="573"/>
                </a:lnTo>
                <a:lnTo>
                  <a:pt x="432" y="555"/>
                </a:lnTo>
                <a:lnTo>
                  <a:pt x="464" y="528"/>
                </a:lnTo>
                <a:lnTo>
                  <a:pt x="507" y="494"/>
                </a:lnTo>
                <a:lnTo>
                  <a:pt x="558" y="453"/>
                </a:lnTo>
                <a:lnTo>
                  <a:pt x="615" y="407"/>
                </a:lnTo>
                <a:lnTo>
                  <a:pt x="677" y="358"/>
                </a:lnTo>
                <a:lnTo>
                  <a:pt x="742" y="307"/>
                </a:lnTo>
                <a:lnTo>
                  <a:pt x="807" y="255"/>
                </a:lnTo>
                <a:lnTo>
                  <a:pt x="872" y="204"/>
                </a:lnTo>
                <a:lnTo>
                  <a:pt x="933" y="156"/>
                </a:lnTo>
                <a:lnTo>
                  <a:pt x="990" y="111"/>
                </a:lnTo>
                <a:lnTo>
                  <a:pt x="1039" y="72"/>
                </a:lnTo>
                <a:lnTo>
                  <a:pt x="1081" y="40"/>
                </a:lnTo>
                <a:lnTo>
                  <a:pt x="1112" y="15"/>
                </a:lnTo>
                <a:lnTo>
                  <a:pt x="1131" y="0"/>
                </a:lnTo>
                <a:lnTo>
                  <a:pt x="1191" y="0"/>
                </a:lnTo>
                <a:lnTo>
                  <a:pt x="1253" y="0"/>
                </a:lnTo>
                <a:lnTo>
                  <a:pt x="1313" y="0"/>
                </a:lnTo>
                <a:lnTo>
                  <a:pt x="1375" y="0"/>
                </a:lnTo>
                <a:lnTo>
                  <a:pt x="1435" y="0"/>
                </a:lnTo>
                <a:lnTo>
                  <a:pt x="1497" y="0"/>
                </a:lnTo>
                <a:lnTo>
                  <a:pt x="1557" y="0"/>
                </a:lnTo>
                <a:lnTo>
                  <a:pt x="1619" y="0"/>
                </a:lnTo>
                <a:lnTo>
                  <a:pt x="1708" y="72"/>
                </a:lnTo>
                <a:lnTo>
                  <a:pt x="1797" y="145"/>
                </a:lnTo>
                <a:lnTo>
                  <a:pt x="1887" y="217"/>
                </a:lnTo>
                <a:lnTo>
                  <a:pt x="1976" y="289"/>
                </a:lnTo>
                <a:lnTo>
                  <a:pt x="2065" y="361"/>
                </a:lnTo>
                <a:lnTo>
                  <a:pt x="2155" y="433"/>
                </a:lnTo>
                <a:lnTo>
                  <a:pt x="2245" y="505"/>
                </a:lnTo>
                <a:lnTo>
                  <a:pt x="2334" y="577"/>
                </a:lnTo>
                <a:lnTo>
                  <a:pt x="2345" y="579"/>
                </a:lnTo>
                <a:lnTo>
                  <a:pt x="2378" y="581"/>
                </a:lnTo>
                <a:lnTo>
                  <a:pt x="2426" y="581"/>
                </a:lnTo>
                <a:lnTo>
                  <a:pt x="2483" y="582"/>
                </a:lnTo>
                <a:lnTo>
                  <a:pt x="2542" y="582"/>
                </a:lnTo>
                <a:lnTo>
                  <a:pt x="2596" y="581"/>
                </a:lnTo>
                <a:lnTo>
                  <a:pt x="2640" y="581"/>
                </a:lnTo>
                <a:lnTo>
                  <a:pt x="2667" y="581"/>
                </a:lnTo>
                <a:lnTo>
                  <a:pt x="2667" y="708"/>
                </a:lnTo>
                <a:lnTo>
                  <a:pt x="2667" y="836"/>
                </a:lnTo>
                <a:lnTo>
                  <a:pt x="2667" y="964"/>
                </a:lnTo>
                <a:lnTo>
                  <a:pt x="2667" y="1091"/>
                </a:lnTo>
                <a:lnTo>
                  <a:pt x="2667" y="1219"/>
                </a:lnTo>
                <a:lnTo>
                  <a:pt x="2667" y="1347"/>
                </a:lnTo>
                <a:lnTo>
                  <a:pt x="2667" y="1474"/>
                </a:lnTo>
                <a:lnTo>
                  <a:pt x="2667" y="1602"/>
                </a:lnTo>
                <a:lnTo>
                  <a:pt x="2667" y="1730"/>
                </a:lnTo>
                <a:lnTo>
                  <a:pt x="2667" y="1857"/>
                </a:lnTo>
                <a:lnTo>
                  <a:pt x="2667" y="1985"/>
                </a:lnTo>
                <a:lnTo>
                  <a:pt x="2667" y="2113"/>
                </a:lnTo>
                <a:lnTo>
                  <a:pt x="2667" y="2240"/>
                </a:lnTo>
                <a:lnTo>
                  <a:pt x="2667" y="2369"/>
                </a:lnTo>
                <a:lnTo>
                  <a:pt x="2667" y="2496"/>
                </a:lnTo>
                <a:lnTo>
                  <a:pt x="2667" y="2624"/>
                </a:lnTo>
                <a:lnTo>
                  <a:pt x="2638" y="2624"/>
                </a:lnTo>
                <a:lnTo>
                  <a:pt x="2609" y="2624"/>
                </a:lnTo>
                <a:lnTo>
                  <a:pt x="2581" y="2624"/>
                </a:lnTo>
                <a:lnTo>
                  <a:pt x="2554" y="2624"/>
                </a:lnTo>
                <a:lnTo>
                  <a:pt x="2527" y="2624"/>
                </a:lnTo>
                <a:lnTo>
                  <a:pt x="2499" y="2624"/>
                </a:lnTo>
                <a:lnTo>
                  <a:pt x="2470" y="2624"/>
                </a:lnTo>
                <a:lnTo>
                  <a:pt x="2440" y="2624"/>
                </a:lnTo>
                <a:lnTo>
                  <a:pt x="2459" y="2613"/>
                </a:lnTo>
                <a:lnTo>
                  <a:pt x="2477" y="2600"/>
                </a:lnTo>
                <a:lnTo>
                  <a:pt x="2493" y="2587"/>
                </a:lnTo>
                <a:lnTo>
                  <a:pt x="2508" y="2571"/>
                </a:lnTo>
                <a:lnTo>
                  <a:pt x="2522" y="2554"/>
                </a:lnTo>
                <a:lnTo>
                  <a:pt x="2535" y="2536"/>
                </a:lnTo>
                <a:lnTo>
                  <a:pt x="2546" y="2517"/>
                </a:lnTo>
                <a:lnTo>
                  <a:pt x="2557" y="2496"/>
                </a:lnTo>
                <a:lnTo>
                  <a:pt x="2566" y="2474"/>
                </a:lnTo>
                <a:lnTo>
                  <a:pt x="2574" y="2452"/>
                </a:lnTo>
                <a:lnTo>
                  <a:pt x="2581" y="2428"/>
                </a:lnTo>
                <a:lnTo>
                  <a:pt x="2586" y="2404"/>
                </a:lnTo>
                <a:lnTo>
                  <a:pt x="2590" y="2380"/>
                </a:lnTo>
                <a:lnTo>
                  <a:pt x="2594" y="2354"/>
                </a:lnTo>
                <a:lnTo>
                  <a:pt x="2596" y="2329"/>
                </a:lnTo>
                <a:lnTo>
                  <a:pt x="2598" y="2303"/>
                </a:lnTo>
                <a:lnTo>
                  <a:pt x="2598" y="2277"/>
                </a:lnTo>
                <a:lnTo>
                  <a:pt x="2596" y="2251"/>
                </a:lnTo>
                <a:lnTo>
                  <a:pt x="2594" y="2223"/>
                </a:lnTo>
                <a:lnTo>
                  <a:pt x="2591" y="2197"/>
                </a:lnTo>
                <a:lnTo>
                  <a:pt x="2587" y="2171"/>
                </a:lnTo>
                <a:lnTo>
                  <a:pt x="2582" y="2145"/>
                </a:lnTo>
                <a:lnTo>
                  <a:pt x="2576" y="2120"/>
                </a:lnTo>
                <a:lnTo>
                  <a:pt x="2568" y="2095"/>
                </a:lnTo>
                <a:lnTo>
                  <a:pt x="2560" y="2071"/>
                </a:lnTo>
                <a:lnTo>
                  <a:pt x="2552" y="2047"/>
                </a:lnTo>
                <a:lnTo>
                  <a:pt x="2541" y="2024"/>
                </a:lnTo>
                <a:lnTo>
                  <a:pt x="2530" y="2002"/>
                </a:lnTo>
                <a:lnTo>
                  <a:pt x="2518" y="1981"/>
                </a:lnTo>
                <a:lnTo>
                  <a:pt x="2505" y="1961"/>
                </a:lnTo>
                <a:lnTo>
                  <a:pt x="2491" y="1943"/>
                </a:lnTo>
                <a:lnTo>
                  <a:pt x="2475" y="1925"/>
                </a:lnTo>
                <a:lnTo>
                  <a:pt x="2475" y="1853"/>
                </a:lnTo>
                <a:lnTo>
                  <a:pt x="2475" y="1782"/>
                </a:lnTo>
                <a:lnTo>
                  <a:pt x="2475" y="1710"/>
                </a:lnTo>
                <a:lnTo>
                  <a:pt x="2475" y="1638"/>
                </a:lnTo>
                <a:lnTo>
                  <a:pt x="2475" y="1566"/>
                </a:lnTo>
                <a:lnTo>
                  <a:pt x="2475" y="1493"/>
                </a:lnTo>
                <a:lnTo>
                  <a:pt x="2475" y="1421"/>
                </a:lnTo>
                <a:lnTo>
                  <a:pt x="2475" y="1349"/>
                </a:lnTo>
                <a:lnTo>
                  <a:pt x="2475" y="1277"/>
                </a:lnTo>
                <a:lnTo>
                  <a:pt x="2475" y="1205"/>
                </a:lnTo>
                <a:lnTo>
                  <a:pt x="2475" y="1133"/>
                </a:lnTo>
                <a:lnTo>
                  <a:pt x="2475" y="1061"/>
                </a:lnTo>
                <a:lnTo>
                  <a:pt x="2475" y="989"/>
                </a:lnTo>
                <a:lnTo>
                  <a:pt x="2475" y="917"/>
                </a:lnTo>
                <a:lnTo>
                  <a:pt x="2475" y="845"/>
                </a:lnTo>
                <a:lnTo>
                  <a:pt x="2475" y="773"/>
                </a:lnTo>
                <a:lnTo>
                  <a:pt x="2334" y="773"/>
                </a:lnTo>
                <a:lnTo>
                  <a:pt x="2191" y="773"/>
                </a:lnTo>
                <a:lnTo>
                  <a:pt x="2049" y="773"/>
                </a:lnTo>
                <a:lnTo>
                  <a:pt x="1906" y="773"/>
                </a:lnTo>
                <a:lnTo>
                  <a:pt x="1764" y="773"/>
                </a:lnTo>
                <a:lnTo>
                  <a:pt x="1621" y="773"/>
                </a:lnTo>
                <a:lnTo>
                  <a:pt x="1479" y="773"/>
                </a:lnTo>
                <a:lnTo>
                  <a:pt x="1336" y="773"/>
                </a:lnTo>
                <a:lnTo>
                  <a:pt x="1194" y="773"/>
                </a:lnTo>
                <a:lnTo>
                  <a:pt x="1051" y="773"/>
                </a:lnTo>
                <a:lnTo>
                  <a:pt x="910" y="773"/>
                </a:lnTo>
                <a:lnTo>
                  <a:pt x="768" y="773"/>
                </a:lnTo>
                <a:lnTo>
                  <a:pt x="625" y="773"/>
                </a:lnTo>
                <a:lnTo>
                  <a:pt x="483" y="773"/>
                </a:lnTo>
                <a:lnTo>
                  <a:pt x="340" y="773"/>
                </a:lnTo>
                <a:lnTo>
                  <a:pt x="198" y="773"/>
                </a:lnTo>
                <a:lnTo>
                  <a:pt x="198" y="873"/>
                </a:lnTo>
                <a:lnTo>
                  <a:pt x="198" y="973"/>
                </a:lnTo>
                <a:lnTo>
                  <a:pt x="198" y="1073"/>
                </a:lnTo>
                <a:lnTo>
                  <a:pt x="198" y="1173"/>
                </a:lnTo>
                <a:lnTo>
                  <a:pt x="198" y="1274"/>
                </a:lnTo>
                <a:lnTo>
                  <a:pt x="198" y="1374"/>
                </a:lnTo>
                <a:lnTo>
                  <a:pt x="198" y="1474"/>
                </a:lnTo>
                <a:lnTo>
                  <a:pt x="198" y="1574"/>
                </a:lnTo>
                <a:lnTo>
                  <a:pt x="198" y="1674"/>
                </a:lnTo>
                <a:lnTo>
                  <a:pt x="198" y="1775"/>
                </a:lnTo>
                <a:lnTo>
                  <a:pt x="198" y="1876"/>
                </a:lnTo>
                <a:lnTo>
                  <a:pt x="198" y="1976"/>
                </a:lnTo>
                <a:lnTo>
                  <a:pt x="198" y="2076"/>
                </a:lnTo>
                <a:lnTo>
                  <a:pt x="198" y="2176"/>
                </a:lnTo>
                <a:lnTo>
                  <a:pt x="198" y="2277"/>
                </a:lnTo>
                <a:lnTo>
                  <a:pt x="198" y="2377"/>
                </a:lnTo>
                <a:lnTo>
                  <a:pt x="285" y="2377"/>
                </a:lnTo>
                <a:lnTo>
                  <a:pt x="372" y="2377"/>
                </a:lnTo>
                <a:lnTo>
                  <a:pt x="458" y="2377"/>
                </a:lnTo>
                <a:lnTo>
                  <a:pt x="544" y="2377"/>
                </a:lnTo>
                <a:lnTo>
                  <a:pt x="630" y="2377"/>
                </a:lnTo>
                <a:lnTo>
                  <a:pt x="717" y="2377"/>
                </a:lnTo>
                <a:lnTo>
                  <a:pt x="802" y="2377"/>
                </a:lnTo>
                <a:lnTo>
                  <a:pt x="888" y="2377"/>
                </a:lnTo>
                <a:lnTo>
                  <a:pt x="973" y="2377"/>
                </a:lnTo>
                <a:lnTo>
                  <a:pt x="1059" y="2377"/>
                </a:lnTo>
                <a:lnTo>
                  <a:pt x="1144" y="2377"/>
                </a:lnTo>
                <a:lnTo>
                  <a:pt x="1230" y="2377"/>
                </a:lnTo>
                <a:lnTo>
                  <a:pt x="1316" y="2377"/>
                </a:lnTo>
                <a:lnTo>
                  <a:pt x="1403" y="2377"/>
                </a:lnTo>
                <a:lnTo>
                  <a:pt x="1490" y="2377"/>
                </a:lnTo>
                <a:lnTo>
                  <a:pt x="1577" y="2377"/>
                </a:lnTo>
                <a:lnTo>
                  <a:pt x="1581" y="2394"/>
                </a:lnTo>
                <a:lnTo>
                  <a:pt x="1586" y="2411"/>
                </a:lnTo>
                <a:lnTo>
                  <a:pt x="1591" y="2429"/>
                </a:lnTo>
                <a:lnTo>
                  <a:pt x="1597" y="2446"/>
                </a:lnTo>
                <a:lnTo>
                  <a:pt x="1610" y="2478"/>
                </a:lnTo>
                <a:lnTo>
                  <a:pt x="1624" y="2511"/>
                </a:lnTo>
                <a:lnTo>
                  <a:pt x="1641" y="2541"/>
                </a:lnTo>
                <a:lnTo>
                  <a:pt x="1659" y="2570"/>
                </a:lnTo>
                <a:lnTo>
                  <a:pt x="1678" y="2597"/>
                </a:lnTo>
                <a:lnTo>
                  <a:pt x="1699" y="2624"/>
                </a:lnTo>
                <a:lnTo>
                  <a:pt x="1592" y="2624"/>
                </a:lnTo>
                <a:lnTo>
                  <a:pt x="1484" y="2624"/>
                </a:lnTo>
                <a:lnTo>
                  <a:pt x="1378" y="2624"/>
                </a:lnTo>
                <a:lnTo>
                  <a:pt x="1273" y="2624"/>
                </a:lnTo>
                <a:lnTo>
                  <a:pt x="1166" y="2624"/>
                </a:lnTo>
                <a:lnTo>
                  <a:pt x="1061" y="2624"/>
                </a:lnTo>
                <a:lnTo>
                  <a:pt x="956" y="2624"/>
                </a:lnTo>
                <a:lnTo>
                  <a:pt x="849" y="2624"/>
                </a:lnTo>
                <a:lnTo>
                  <a:pt x="744" y="2624"/>
                </a:lnTo>
                <a:lnTo>
                  <a:pt x="638" y="2624"/>
                </a:lnTo>
                <a:lnTo>
                  <a:pt x="533" y="2624"/>
                </a:lnTo>
                <a:lnTo>
                  <a:pt x="427" y="2624"/>
                </a:lnTo>
                <a:lnTo>
                  <a:pt x="320" y="2624"/>
                </a:lnTo>
                <a:lnTo>
                  <a:pt x="214" y="2624"/>
                </a:lnTo>
                <a:lnTo>
                  <a:pt x="107" y="2624"/>
                </a:lnTo>
                <a:lnTo>
                  <a:pt x="0" y="2624"/>
                </a:lnTo>
                <a:lnTo>
                  <a:pt x="0" y="2496"/>
                </a:lnTo>
                <a:lnTo>
                  <a:pt x="0" y="2369"/>
                </a:lnTo>
                <a:lnTo>
                  <a:pt x="0" y="2240"/>
                </a:lnTo>
                <a:lnTo>
                  <a:pt x="0" y="2113"/>
                </a:lnTo>
                <a:lnTo>
                  <a:pt x="0" y="1985"/>
                </a:lnTo>
                <a:lnTo>
                  <a:pt x="0" y="1857"/>
                </a:lnTo>
                <a:lnTo>
                  <a:pt x="0" y="1730"/>
                </a:lnTo>
                <a:lnTo>
                  <a:pt x="0" y="1602"/>
                </a:lnTo>
                <a:lnTo>
                  <a:pt x="0" y="1474"/>
                </a:lnTo>
                <a:lnTo>
                  <a:pt x="0" y="1347"/>
                </a:lnTo>
                <a:lnTo>
                  <a:pt x="0" y="1219"/>
                </a:lnTo>
                <a:lnTo>
                  <a:pt x="0" y="1091"/>
                </a:lnTo>
                <a:lnTo>
                  <a:pt x="0" y="964"/>
                </a:lnTo>
                <a:lnTo>
                  <a:pt x="0" y="836"/>
                </a:lnTo>
                <a:lnTo>
                  <a:pt x="0" y="708"/>
                </a:lnTo>
                <a:lnTo>
                  <a:pt x="0" y="581"/>
                </a:lnTo>
                <a:close/>
                <a:moveTo>
                  <a:pt x="1950" y="1141"/>
                </a:moveTo>
                <a:lnTo>
                  <a:pt x="719" y="1141"/>
                </a:lnTo>
                <a:lnTo>
                  <a:pt x="719" y="1264"/>
                </a:lnTo>
                <a:lnTo>
                  <a:pt x="1950" y="1264"/>
                </a:lnTo>
                <a:lnTo>
                  <a:pt x="1950" y="1141"/>
                </a:lnTo>
                <a:close/>
                <a:moveTo>
                  <a:pt x="1950" y="1482"/>
                </a:moveTo>
                <a:lnTo>
                  <a:pt x="719" y="1482"/>
                </a:lnTo>
                <a:lnTo>
                  <a:pt x="719" y="1606"/>
                </a:lnTo>
                <a:lnTo>
                  <a:pt x="1950" y="1606"/>
                </a:lnTo>
                <a:lnTo>
                  <a:pt x="1950" y="1482"/>
                </a:lnTo>
                <a:close/>
                <a:moveTo>
                  <a:pt x="565" y="581"/>
                </a:moveTo>
                <a:lnTo>
                  <a:pt x="666" y="581"/>
                </a:lnTo>
                <a:lnTo>
                  <a:pt x="766" y="581"/>
                </a:lnTo>
                <a:lnTo>
                  <a:pt x="866" y="581"/>
                </a:lnTo>
                <a:lnTo>
                  <a:pt x="967" y="581"/>
                </a:lnTo>
                <a:lnTo>
                  <a:pt x="1067" y="581"/>
                </a:lnTo>
                <a:lnTo>
                  <a:pt x="1167" y="581"/>
                </a:lnTo>
                <a:lnTo>
                  <a:pt x="1268" y="581"/>
                </a:lnTo>
                <a:lnTo>
                  <a:pt x="1369" y="581"/>
                </a:lnTo>
                <a:lnTo>
                  <a:pt x="1469" y="581"/>
                </a:lnTo>
                <a:lnTo>
                  <a:pt x="1569" y="581"/>
                </a:lnTo>
                <a:lnTo>
                  <a:pt x="1670" y="581"/>
                </a:lnTo>
                <a:lnTo>
                  <a:pt x="1770" y="581"/>
                </a:lnTo>
                <a:lnTo>
                  <a:pt x="1870" y="581"/>
                </a:lnTo>
                <a:lnTo>
                  <a:pt x="1971" y="581"/>
                </a:lnTo>
                <a:lnTo>
                  <a:pt x="2072" y="581"/>
                </a:lnTo>
                <a:lnTo>
                  <a:pt x="2172" y="581"/>
                </a:lnTo>
                <a:lnTo>
                  <a:pt x="2098" y="522"/>
                </a:lnTo>
                <a:lnTo>
                  <a:pt x="2024" y="465"/>
                </a:lnTo>
                <a:lnTo>
                  <a:pt x="1950" y="406"/>
                </a:lnTo>
                <a:lnTo>
                  <a:pt x="1876" y="348"/>
                </a:lnTo>
                <a:lnTo>
                  <a:pt x="1803" y="290"/>
                </a:lnTo>
                <a:lnTo>
                  <a:pt x="1729" y="232"/>
                </a:lnTo>
                <a:lnTo>
                  <a:pt x="1654" y="173"/>
                </a:lnTo>
                <a:lnTo>
                  <a:pt x="1580" y="116"/>
                </a:lnTo>
                <a:lnTo>
                  <a:pt x="1527" y="116"/>
                </a:lnTo>
                <a:lnTo>
                  <a:pt x="1475" y="116"/>
                </a:lnTo>
                <a:lnTo>
                  <a:pt x="1423" y="116"/>
                </a:lnTo>
                <a:lnTo>
                  <a:pt x="1370" y="116"/>
                </a:lnTo>
                <a:lnTo>
                  <a:pt x="1318" y="116"/>
                </a:lnTo>
                <a:lnTo>
                  <a:pt x="1264" y="116"/>
                </a:lnTo>
                <a:lnTo>
                  <a:pt x="1212" y="116"/>
                </a:lnTo>
                <a:lnTo>
                  <a:pt x="1160" y="116"/>
                </a:lnTo>
                <a:lnTo>
                  <a:pt x="1085" y="173"/>
                </a:lnTo>
                <a:lnTo>
                  <a:pt x="1011" y="232"/>
                </a:lnTo>
                <a:lnTo>
                  <a:pt x="937" y="290"/>
                </a:lnTo>
                <a:lnTo>
                  <a:pt x="863" y="348"/>
                </a:lnTo>
                <a:lnTo>
                  <a:pt x="788" y="406"/>
                </a:lnTo>
                <a:lnTo>
                  <a:pt x="713" y="465"/>
                </a:lnTo>
                <a:lnTo>
                  <a:pt x="639" y="522"/>
                </a:lnTo>
                <a:lnTo>
                  <a:pt x="565" y="581"/>
                </a:lnTo>
                <a:close/>
                <a:moveTo>
                  <a:pt x="1379" y="269"/>
                </a:moveTo>
                <a:lnTo>
                  <a:pt x="1387" y="269"/>
                </a:lnTo>
                <a:lnTo>
                  <a:pt x="1395" y="272"/>
                </a:lnTo>
                <a:lnTo>
                  <a:pt x="1403" y="274"/>
                </a:lnTo>
                <a:lnTo>
                  <a:pt x="1409" y="276"/>
                </a:lnTo>
                <a:lnTo>
                  <a:pt x="1416" y="279"/>
                </a:lnTo>
                <a:lnTo>
                  <a:pt x="1422" y="283"/>
                </a:lnTo>
                <a:lnTo>
                  <a:pt x="1427" y="287"/>
                </a:lnTo>
                <a:lnTo>
                  <a:pt x="1431" y="292"/>
                </a:lnTo>
                <a:lnTo>
                  <a:pt x="1435" y="298"/>
                </a:lnTo>
                <a:lnTo>
                  <a:pt x="1440" y="304"/>
                </a:lnTo>
                <a:lnTo>
                  <a:pt x="1442" y="310"/>
                </a:lnTo>
                <a:lnTo>
                  <a:pt x="1445" y="316"/>
                </a:lnTo>
                <a:lnTo>
                  <a:pt x="1447" y="323"/>
                </a:lnTo>
                <a:lnTo>
                  <a:pt x="1448" y="330"/>
                </a:lnTo>
                <a:lnTo>
                  <a:pt x="1449" y="336"/>
                </a:lnTo>
                <a:lnTo>
                  <a:pt x="1449" y="344"/>
                </a:lnTo>
                <a:lnTo>
                  <a:pt x="1449" y="351"/>
                </a:lnTo>
                <a:lnTo>
                  <a:pt x="1448" y="357"/>
                </a:lnTo>
                <a:lnTo>
                  <a:pt x="1447" y="364"/>
                </a:lnTo>
                <a:lnTo>
                  <a:pt x="1445" y="371"/>
                </a:lnTo>
                <a:lnTo>
                  <a:pt x="1442" y="377"/>
                </a:lnTo>
                <a:lnTo>
                  <a:pt x="1440" y="383"/>
                </a:lnTo>
                <a:lnTo>
                  <a:pt x="1435" y="389"/>
                </a:lnTo>
                <a:lnTo>
                  <a:pt x="1431" y="395"/>
                </a:lnTo>
                <a:lnTo>
                  <a:pt x="1427" y="400"/>
                </a:lnTo>
                <a:lnTo>
                  <a:pt x="1422" y="404"/>
                </a:lnTo>
                <a:lnTo>
                  <a:pt x="1416" y="408"/>
                </a:lnTo>
                <a:lnTo>
                  <a:pt x="1409" y="411"/>
                </a:lnTo>
                <a:lnTo>
                  <a:pt x="1403" y="415"/>
                </a:lnTo>
                <a:lnTo>
                  <a:pt x="1395" y="417"/>
                </a:lnTo>
                <a:lnTo>
                  <a:pt x="1387" y="418"/>
                </a:lnTo>
                <a:lnTo>
                  <a:pt x="1379" y="418"/>
                </a:lnTo>
                <a:lnTo>
                  <a:pt x="1370" y="418"/>
                </a:lnTo>
                <a:lnTo>
                  <a:pt x="1362" y="417"/>
                </a:lnTo>
                <a:lnTo>
                  <a:pt x="1355" y="415"/>
                </a:lnTo>
                <a:lnTo>
                  <a:pt x="1348" y="411"/>
                </a:lnTo>
                <a:lnTo>
                  <a:pt x="1342" y="408"/>
                </a:lnTo>
                <a:lnTo>
                  <a:pt x="1336" y="404"/>
                </a:lnTo>
                <a:lnTo>
                  <a:pt x="1331" y="400"/>
                </a:lnTo>
                <a:lnTo>
                  <a:pt x="1326" y="395"/>
                </a:lnTo>
                <a:lnTo>
                  <a:pt x="1322" y="389"/>
                </a:lnTo>
                <a:lnTo>
                  <a:pt x="1319" y="383"/>
                </a:lnTo>
                <a:lnTo>
                  <a:pt x="1315" y="377"/>
                </a:lnTo>
                <a:lnTo>
                  <a:pt x="1312" y="371"/>
                </a:lnTo>
                <a:lnTo>
                  <a:pt x="1311" y="364"/>
                </a:lnTo>
                <a:lnTo>
                  <a:pt x="1309" y="357"/>
                </a:lnTo>
                <a:lnTo>
                  <a:pt x="1308" y="351"/>
                </a:lnTo>
                <a:lnTo>
                  <a:pt x="1308" y="344"/>
                </a:lnTo>
                <a:lnTo>
                  <a:pt x="1308" y="336"/>
                </a:lnTo>
                <a:lnTo>
                  <a:pt x="1309" y="330"/>
                </a:lnTo>
                <a:lnTo>
                  <a:pt x="1311" y="323"/>
                </a:lnTo>
                <a:lnTo>
                  <a:pt x="1312" y="316"/>
                </a:lnTo>
                <a:lnTo>
                  <a:pt x="1315" y="310"/>
                </a:lnTo>
                <a:lnTo>
                  <a:pt x="1319" y="304"/>
                </a:lnTo>
                <a:lnTo>
                  <a:pt x="1322" y="298"/>
                </a:lnTo>
                <a:lnTo>
                  <a:pt x="1326" y="292"/>
                </a:lnTo>
                <a:lnTo>
                  <a:pt x="1331" y="287"/>
                </a:lnTo>
                <a:lnTo>
                  <a:pt x="1336" y="283"/>
                </a:lnTo>
                <a:lnTo>
                  <a:pt x="1342" y="279"/>
                </a:lnTo>
                <a:lnTo>
                  <a:pt x="1348" y="276"/>
                </a:lnTo>
                <a:lnTo>
                  <a:pt x="1355" y="274"/>
                </a:lnTo>
                <a:lnTo>
                  <a:pt x="1362" y="272"/>
                </a:lnTo>
                <a:lnTo>
                  <a:pt x="1370" y="269"/>
                </a:lnTo>
                <a:lnTo>
                  <a:pt x="1379" y="269"/>
                </a:lnTo>
                <a:close/>
                <a:moveTo>
                  <a:pt x="2244" y="2628"/>
                </a:moveTo>
                <a:lnTo>
                  <a:pt x="2244" y="2951"/>
                </a:lnTo>
                <a:lnTo>
                  <a:pt x="2077" y="2888"/>
                </a:lnTo>
                <a:lnTo>
                  <a:pt x="1893" y="2951"/>
                </a:lnTo>
                <a:lnTo>
                  <a:pt x="1893" y="2920"/>
                </a:lnTo>
                <a:lnTo>
                  <a:pt x="1893" y="2880"/>
                </a:lnTo>
                <a:lnTo>
                  <a:pt x="1893" y="2835"/>
                </a:lnTo>
                <a:lnTo>
                  <a:pt x="1893" y="2787"/>
                </a:lnTo>
                <a:lnTo>
                  <a:pt x="1893" y="2739"/>
                </a:lnTo>
                <a:lnTo>
                  <a:pt x="1893" y="2694"/>
                </a:lnTo>
                <a:lnTo>
                  <a:pt x="1893" y="2655"/>
                </a:lnTo>
                <a:lnTo>
                  <a:pt x="1893" y="2623"/>
                </a:lnTo>
                <a:lnTo>
                  <a:pt x="1881" y="2616"/>
                </a:lnTo>
                <a:lnTo>
                  <a:pt x="1868" y="2609"/>
                </a:lnTo>
                <a:lnTo>
                  <a:pt x="1857" y="2601"/>
                </a:lnTo>
                <a:lnTo>
                  <a:pt x="1845" y="2593"/>
                </a:lnTo>
                <a:lnTo>
                  <a:pt x="1823" y="2576"/>
                </a:lnTo>
                <a:lnTo>
                  <a:pt x="1804" y="2557"/>
                </a:lnTo>
                <a:lnTo>
                  <a:pt x="1786" y="2539"/>
                </a:lnTo>
                <a:lnTo>
                  <a:pt x="1770" y="2519"/>
                </a:lnTo>
                <a:lnTo>
                  <a:pt x="1757" y="2498"/>
                </a:lnTo>
                <a:lnTo>
                  <a:pt x="1744" y="2477"/>
                </a:lnTo>
                <a:lnTo>
                  <a:pt x="1733" y="2454"/>
                </a:lnTo>
                <a:lnTo>
                  <a:pt x="1724" y="2432"/>
                </a:lnTo>
                <a:lnTo>
                  <a:pt x="1716" y="2409"/>
                </a:lnTo>
                <a:lnTo>
                  <a:pt x="1710" y="2386"/>
                </a:lnTo>
                <a:lnTo>
                  <a:pt x="1706" y="2363"/>
                </a:lnTo>
                <a:lnTo>
                  <a:pt x="1702" y="2339"/>
                </a:lnTo>
                <a:lnTo>
                  <a:pt x="1700" y="2316"/>
                </a:lnTo>
                <a:lnTo>
                  <a:pt x="1699" y="2293"/>
                </a:lnTo>
                <a:lnTo>
                  <a:pt x="1700" y="2277"/>
                </a:lnTo>
                <a:lnTo>
                  <a:pt x="1701" y="2260"/>
                </a:lnTo>
                <a:lnTo>
                  <a:pt x="1702" y="2243"/>
                </a:lnTo>
                <a:lnTo>
                  <a:pt x="1705" y="2228"/>
                </a:lnTo>
                <a:lnTo>
                  <a:pt x="1708" y="2212"/>
                </a:lnTo>
                <a:lnTo>
                  <a:pt x="1711" y="2196"/>
                </a:lnTo>
                <a:lnTo>
                  <a:pt x="1715" y="2182"/>
                </a:lnTo>
                <a:lnTo>
                  <a:pt x="1719" y="2167"/>
                </a:lnTo>
                <a:lnTo>
                  <a:pt x="1723" y="2154"/>
                </a:lnTo>
                <a:lnTo>
                  <a:pt x="1730" y="2140"/>
                </a:lnTo>
                <a:lnTo>
                  <a:pt x="1735" y="2127"/>
                </a:lnTo>
                <a:lnTo>
                  <a:pt x="1741" y="2115"/>
                </a:lnTo>
                <a:lnTo>
                  <a:pt x="1748" y="2102"/>
                </a:lnTo>
                <a:lnTo>
                  <a:pt x="1756" y="2090"/>
                </a:lnTo>
                <a:lnTo>
                  <a:pt x="1763" y="2078"/>
                </a:lnTo>
                <a:lnTo>
                  <a:pt x="1771" y="2068"/>
                </a:lnTo>
                <a:lnTo>
                  <a:pt x="1780" y="2057"/>
                </a:lnTo>
                <a:lnTo>
                  <a:pt x="1789" y="2047"/>
                </a:lnTo>
                <a:lnTo>
                  <a:pt x="1797" y="2038"/>
                </a:lnTo>
                <a:lnTo>
                  <a:pt x="1808" y="2028"/>
                </a:lnTo>
                <a:lnTo>
                  <a:pt x="1828" y="2011"/>
                </a:lnTo>
                <a:lnTo>
                  <a:pt x="1848" y="1995"/>
                </a:lnTo>
                <a:lnTo>
                  <a:pt x="1871" y="1980"/>
                </a:lnTo>
                <a:lnTo>
                  <a:pt x="1894" y="1968"/>
                </a:lnTo>
                <a:lnTo>
                  <a:pt x="1919" y="1957"/>
                </a:lnTo>
                <a:lnTo>
                  <a:pt x="1944" y="1948"/>
                </a:lnTo>
                <a:lnTo>
                  <a:pt x="1950" y="1948"/>
                </a:lnTo>
                <a:lnTo>
                  <a:pt x="1950" y="1946"/>
                </a:lnTo>
                <a:lnTo>
                  <a:pt x="1971" y="1941"/>
                </a:lnTo>
                <a:lnTo>
                  <a:pt x="1991" y="1935"/>
                </a:lnTo>
                <a:lnTo>
                  <a:pt x="2012" y="1931"/>
                </a:lnTo>
                <a:lnTo>
                  <a:pt x="2033" y="1929"/>
                </a:lnTo>
                <a:lnTo>
                  <a:pt x="2055" y="1927"/>
                </a:lnTo>
                <a:lnTo>
                  <a:pt x="2076" y="1927"/>
                </a:lnTo>
                <a:lnTo>
                  <a:pt x="2098" y="1927"/>
                </a:lnTo>
                <a:lnTo>
                  <a:pt x="2119" y="1929"/>
                </a:lnTo>
                <a:lnTo>
                  <a:pt x="2140" y="1932"/>
                </a:lnTo>
                <a:lnTo>
                  <a:pt x="2161" y="1935"/>
                </a:lnTo>
                <a:lnTo>
                  <a:pt x="2181" y="1941"/>
                </a:lnTo>
                <a:lnTo>
                  <a:pt x="2202" y="1947"/>
                </a:lnTo>
                <a:lnTo>
                  <a:pt x="2222" y="1953"/>
                </a:lnTo>
                <a:lnTo>
                  <a:pt x="2242" y="1961"/>
                </a:lnTo>
                <a:lnTo>
                  <a:pt x="2261" y="1971"/>
                </a:lnTo>
                <a:lnTo>
                  <a:pt x="2279" y="1981"/>
                </a:lnTo>
                <a:lnTo>
                  <a:pt x="2297" y="1993"/>
                </a:lnTo>
                <a:lnTo>
                  <a:pt x="2315" y="2004"/>
                </a:lnTo>
                <a:lnTo>
                  <a:pt x="2330" y="2018"/>
                </a:lnTo>
                <a:lnTo>
                  <a:pt x="2346" y="2032"/>
                </a:lnTo>
                <a:lnTo>
                  <a:pt x="2361" y="2048"/>
                </a:lnTo>
                <a:lnTo>
                  <a:pt x="2374" y="2066"/>
                </a:lnTo>
                <a:lnTo>
                  <a:pt x="2388" y="2084"/>
                </a:lnTo>
                <a:lnTo>
                  <a:pt x="2399" y="2102"/>
                </a:lnTo>
                <a:lnTo>
                  <a:pt x="2410" y="2122"/>
                </a:lnTo>
                <a:lnTo>
                  <a:pt x="2419" y="2143"/>
                </a:lnTo>
                <a:lnTo>
                  <a:pt x="2427" y="2166"/>
                </a:lnTo>
                <a:lnTo>
                  <a:pt x="2434" y="2189"/>
                </a:lnTo>
                <a:lnTo>
                  <a:pt x="2439" y="2213"/>
                </a:lnTo>
                <a:lnTo>
                  <a:pt x="2443" y="2239"/>
                </a:lnTo>
                <a:lnTo>
                  <a:pt x="2445" y="2265"/>
                </a:lnTo>
                <a:lnTo>
                  <a:pt x="2446" y="2293"/>
                </a:lnTo>
                <a:lnTo>
                  <a:pt x="2445" y="2321"/>
                </a:lnTo>
                <a:lnTo>
                  <a:pt x="2443" y="2348"/>
                </a:lnTo>
                <a:lnTo>
                  <a:pt x="2438" y="2374"/>
                </a:lnTo>
                <a:lnTo>
                  <a:pt x="2433" y="2400"/>
                </a:lnTo>
                <a:lnTo>
                  <a:pt x="2424" y="2425"/>
                </a:lnTo>
                <a:lnTo>
                  <a:pt x="2415" y="2449"/>
                </a:lnTo>
                <a:lnTo>
                  <a:pt x="2405" y="2472"/>
                </a:lnTo>
                <a:lnTo>
                  <a:pt x="2392" y="2494"/>
                </a:lnTo>
                <a:lnTo>
                  <a:pt x="2378" y="2515"/>
                </a:lnTo>
                <a:lnTo>
                  <a:pt x="2363" y="2535"/>
                </a:lnTo>
                <a:lnTo>
                  <a:pt x="2346" y="2554"/>
                </a:lnTo>
                <a:lnTo>
                  <a:pt x="2328" y="2571"/>
                </a:lnTo>
                <a:lnTo>
                  <a:pt x="2310" y="2588"/>
                </a:lnTo>
                <a:lnTo>
                  <a:pt x="2289" y="2602"/>
                </a:lnTo>
                <a:lnTo>
                  <a:pt x="2267" y="2616"/>
                </a:lnTo>
                <a:lnTo>
                  <a:pt x="2244" y="2628"/>
                </a:lnTo>
                <a:close/>
                <a:moveTo>
                  <a:pt x="2073" y="2112"/>
                </a:moveTo>
                <a:lnTo>
                  <a:pt x="2092" y="2113"/>
                </a:lnTo>
                <a:lnTo>
                  <a:pt x="2110" y="2116"/>
                </a:lnTo>
                <a:lnTo>
                  <a:pt x="2128" y="2120"/>
                </a:lnTo>
                <a:lnTo>
                  <a:pt x="2145" y="2126"/>
                </a:lnTo>
                <a:lnTo>
                  <a:pt x="2160" y="2134"/>
                </a:lnTo>
                <a:lnTo>
                  <a:pt x="2176" y="2143"/>
                </a:lnTo>
                <a:lnTo>
                  <a:pt x="2190" y="2154"/>
                </a:lnTo>
                <a:lnTo>
                  <a:pt x="2203" y="2165"/>
                </a:lnTo>
                <a:lnTo>
                  <a:pt x="2215" y="2179"/>
                </a:lnTo>
                <a:lnTo>
                  <a:pt x="2225" y="2192"/>
                </a:lnTo>
                <a:lnTo>
                  <a:pt x="2234" y="2207"/>
                </a:lnTo>
                <a:lnTo>
                  <a:pt x="2243" y="2223"/>
                </a:lnTo>
                <a:lnTo>
                  <a:pt x="2249" y="2239"/>
                </a:lnTo>
                <a:lnTo>
                  <a:pt x="2253" y="2257"/>
                </a:lnTo>
                <a:lnTo>
                  <a:pt x="2256" y="2275"/>
                </a:lnTo>
                <a:lnTo>
                  <a:pt x="2256" y="2293"/>
                </a:lnTo>
                <a:lnTo>
                  <a:pt x="2256" y="2312"/>
                </a:lnTo>
                <a:lnTo>
                  <a:pt x="2253" y="2330"/>
                </a:lnTo>
                <a:lnTo>
                  <a:pt x="2249" y="2348"/>
                </a:lnTo>
                <a:lnTo>
                  <a:pt x="2243" y="2364"/>
                </a:lnTo>
                <a:lnTo>
                  <a:pt x="2234" y="2380"/>
                </a:lnTo>
                <a:lnTo>
                  <a:pt x="2225" y="2395"/>
                </a:lnTo>
                <a:lnTo>
                  <a:pt x="2215" y="2409"/>
                </a:lnTo>
                <a:lnTo>
                  <a:pt x="2203" y="2422"/>
                </a:lnTo>
                <a:lnTo>
                  <a:pt x="2190" y="2433"/>
                </a:lnTo>
                <a:lnTo>
                  <a:pt x="2176" y="2444"/>
                </a:lnTo>
                <a:lnTo>
                  <a:pt x="2160" y="2453"/>
                </a:lnTo>
                <a:lnTo>
                  <a:pt x="2145" y="2460"/>
                </a:lnTo>
                <a:lnTo>
                  <a:pt x="2128" y="2467"/>
                </a:lnTo>
                <a:lnTo>
                  <a:pt x="2110" y="2471"/>
                </a:lnTo>
                <a:lnTo>
                  <a:pt x="2092" y="2474"/>
                </a:lnTo>
                <a:lnTo>
                  <a:pt x="2073" y="2475"/>
                </a:lnTo>
                <a:lnTo>
                  <a:pt x="2054" y="2474"/>
                </a:lnTo>
                <a:lnTo>
                  <a:pt x="2036" y="2471"/>
                </a:lnTo>
                <a:lnTo>
                  <a:pt x="2019" y="2467"/>
                </a:lnTo>
                <a:lnTo>
                  <a:pt x="2002" y="2460"/>
                </a:lnTo>
                <a:lnTo>
                  <a:pt x="1985" y="2453"/>
                </a:lnTo>
                <a:lnTo>
                  <a:pt x="1971" y="2444"/>
                </a:lnTo>
                <a:lnTo>
                  <a:pt x="1956" y="2433"/>
                </a:lnTo>
                <a:lnTo>
                  <a:pt x="1943" y="2422"/>
                </a:lnTo>
                <a:lnTo>
                  <a:pt x="1931" y="2409"/>
                </a:lnTo>
                <a:lnTo>
                  <a:pt x="1920" y="2395"/>
                </a:lnTo>
                <a:lnTo>
                  <a:pt x="1911" y="2380"/>
                </a:lnTo>
                <a:lnTo>
                  <a:pt x="1904" y="2364"/>
                </a:lnTo>
                <a:lnTo>
                  <a:pt x="1898" y="2348"/>
                </a:lnTo>
                <a:lnTo>
                  <a:pt x="1893" y="2330"/>
                </a:lnTo>
                <a:lnTo>
                  <a:pt x="1890" y="2312"/>
                </a:lnTo>
                <a:lnTo>
                  <a:pt x="1889" y="2293"/>
                </a:lnTo>
                <a:lnTo>
                  <a:pt x="1890" y="2275"/>
                </a:lnTo>
                <a:lnTo>
                  <a:pt x="1893" y="2257"/>
                </a:lnTo>
                <a:lnTo>
                  <a:pt x="1898" y="2239"/>
                </a:lnTo>
                <a:lnTo>
                  <a:pt x="1904" y="2223"/>
                </a:lnTo>
                <a:lnTo>
                  <a:pt x="1911" y="2207"/>
                </a:lnTo>
                <a:lnTo>
                  <a:pt x="1920" y="2192"/>
                </a:lnTo>
                <a:lnTo>
                  <a:pt x="1931" y="2179"/>
                </a:lnTo>
                <a:lnTo>
                  <a:pt x="1943" y="2165"/>
                </a:lnTo>
                <a:lnTo>
                  <a:pt x="1956" y="2154"/>
                </a:lnTo>
                <a:lnTo>
                  <a:pt x="1971" y="2143"/>
                </a:lnTo>
                <a:lnTo>
                  <a:pt x="1985" y="2134"/>
                </a:lnTo>
                <a:lnTo>
                  <a:pt x="2002" y="2126"/>
                </a:lnTo>
                <a:lnTo>
                  <a:pt x="2019" y="2120"/>
                </a:lnTo>
                <a:lnTo>
                  <a:pt x="2036" y="2116"/>
                </a:lnTo>
                <a:lnTo>
                  <a:pt x="2054" y="2113"/>
                </a:lnTo>
                <a:lnTo>
                  <a:pt x="2073" y="2112"/>
                </a:lnTo>
                <a:close/>
                <a:moveTo>
                  <a:pt x="2302" y="1827"/>
                </a:moveTo>
                <a:lnTo>
                  <a:pt x="2275" y="1820"/>
                </a:lnTo>
                <a:lnTo>
                  <a:pt x="2248" y="1812"/>
                </a:lnTo>
                <a:lnTo>
                  <a:pt x="2221" y="1807"/>
                </a:lnTo>
                <a:lnTo>
                  <a:pt x="2193" y="1802"/>
                </a:lnTo>
                <a:lnTo>
                  <a:pt x="2166" y="1798"/>
                </a:lnTo>
                <a:lnTo>
                  <a:pt x="2139" y="1795"/>
                </a:lnTo>
                <a:lnTo>
                  <a:pt x="2111" y="1793"/>
                </a:lnTo>
                <a:lnTo>
                  <a:pt x="2084" y="1793"/>
                </a:lnTo>
                <a:lnTo>
                  <a:pt x="2057" y="1793"/>
                </a:lnTo>
                <a:lnTo>
                  <a:pt x="2030" y="1794"/>
                </a:lnTo>
                <a:lnTo>
                  <a:pt x="2004" y="1798"/>
                </a:lnTo>
                <a:lnTo>
                  <a:pt x="1978" y="1801"/>
                </a:lnTo>
                <a:lnTo>
                  <a:pt x="1953" y="1805"/>
                </a:lnTo>
                <a:lnTo>
                  <a:pt x="1927" y="1811"/>
                </a:lnTo>
                <a:lnTo>
                  <a:pt x="1903" y="1817"/>
                </a:lnTo>
                <a:lnTo>
                  <a:pt x="1879" y="1825"/>
                </a:lnTo>
                <a:lnTo>
                  <a:pt x="719" y="1825"/>
                </a:lnTo>
                <a:lnTo>
                  <a:pt x="719" y="1948"/>
                </a:lnTo>
                <a:lnTo>
                  <a:pt x="1682" y="1948"/>
                </a:lnTo>
                <a:lnTo>
                  <a:pt x="1670" y="1960"/>
                </a:lnTo>
                <a:lnTo>
                  <a:pt x="1660" y="1974"/>
                </a:lnTo>
                <a:lnTo>
                  <a:pt x="1648" y="1989"/>
                </a:lnTo>
                <a:lnTo>
                  <a:pt x="1639" y="2003"/>
                </a:lnTo>
                <a:lnTo>
                  <a:pt x="1629" y="2018"/>
                </a:lnTo>
                <a:lnTo>
                  <a:pt x="1621" y="2033"/>
                </a:lnTo>
                <a:lnTo>
                  <a:pt x="1613" y="2049"/>
                </a:lnTo>
                <a:lnTo>
                  <a:pt x="1605" y="2066"/>
                </a:lnTo>
                <a:lnTo>
                  <a:pt x="1598" y="2084"/>
                </a:lnTo>
                <a:lnTo>
                  <a:pt x="1592" y="2101"/>
                </a:lnTo>
                <a:lnTo>
                  <a:pt x="1587" y="2119"/>
                </a:lnTo>
                <a:lnTo>
                  <a:pt x="1582" y="2138"/>
                </a:lnTo>
                <a:lnTo>
                  <a:pt x="1578" y="2157"/>
                </a:lnTo>
                <a:lnTo>
                  <a:pt x="1575" y="2176"/>
                </a:lnTo>
                <a:lnTo>
                  <a:pt x="1572" y="2196"/>
                </a:lnTo>
                <a:lnTo>
                  <a:pt x="1571" y="2217"/>
                </a:lnTo>
                <a:lnTo>
                  <a:pt x="1495" y="2217"/>
                </a:lnTo>
                <a:lnTo>
                  <a:pt x="1420" y="2217"/>
                </a:lnTo>
                <a:lnTo>
                  <a:pt x="1345" y="2217"/>
                </a:lnTo>
                <a:lnTo>
                  <a:pt x="1270" y="2217"/>
                </a:lnTo>
                <a:lnTo>
                  <a:pt x="1194" y="2217"/>
                </a:lnTo>
                <a:lnTo>
                  <a:pt x="1119" y="2217"/>
                </a:lnTo>
                <a:lnTo>
                  <a:pt x="1044" y="2217"/>
                </a:lnTo>
                <a:lnTo>
                  <a:pt x="969" y="2217"/>
                </a:lnTo>
                <a:lnTo>
                  <a:pt x="894" y="2217"/>
                </a:lnTo>
                <a:lnTo>
                  <a:pt x="820" y="2217"/>
                </a:lnTo>
                <a:lnTo>
                  <a:pt x="745" y="2217"/>
                </a:lnTo>
                <a:lnTo>
                  <a:pt x="670" y="2217"/>
                </a:lnTo>
                <a:lnTo>
                  <a:pt x="595" y="2217"/>
                </a:lnTo>
                <a:lnTo>
                  <a:pt x="519" y="2217"/>
                </a:lnTo>
                <a:lnTo>
                  <a:pt x="443" y="2217"/>
                </a:lnTo>
                <a:lnTo>
                  <a:pt x="368" y="2217"/>
                </a:lnTo>
                <a:lnTo>
                  <a:pt x="368" y="2135"/>
                </a:lnTo>
                <a:lnTo>
                  <a:pt x="368" y="2052"/>
                </a:lnTo>
                <a:lnTo>
                  <a:pt x="368" y="1970"/>
                </a:lnTo>
                <a:lnTo>
                  <a:pt x="368" y="1887"/>
                </a:lnTo>
                <a:lnTo>
                  <a:pt x="368" y="1805"/>
                </a:lnTo>
                <a:lnTo>
                  <a:pt x="368" y="1723"/>
                </a:lnTo>
                <a:lnTo>
                  <a:pt x="368" y="1641"/>
                </a:lnTo>
                <a:lnTo>
                  <a:pt x="368" y="1559"/>
                </a:lnTo>
                <a:lnTo>
                  <a:pt x="368" y="1476"/>
                </a:lnTo>
                <a:lnTo>
                  <a:pt x="368" y="1394"/>
                </a:lnTo>
                <a:lnTo>
                  <a:pt x="368" y="1311"/>
                </a:lnTo>
                <a:lnTo>
                  <a:pt x="368" y="1229"/>
                </a:lnTo>
                <a:lnTo>
                  <a:pt x="368" y="1146"/>
                </a:lnTo>
                <a:lnTo>
                  <a:pt x="368" y="1064"/>
                </a:lnTo>
                <a:lnTo>
                  <a:pt x="368" y="981"/>
                </a:lnTo>
                <a:lnTo>
                  <a:pt x="368" y="899"/>
                </a:lnTo>
                <a:lnTo>
                  <a:pt x="489" y="899"/>
                </a:lnTo>
                <a:lnTo>
                  <a:pt x="610" y="899"/>
                </a:lnTo>
                <a:lnTo>
                  <a:pt x="731" y="899"/>
                </a:lnTo>
                <a:lnTo>
                  <a:pt x="852" y="899"/>
                </a:lnTo>
                <a:lnTo>
                  <a:pt x="973" y="899"/>
                </a:lnTo>
                <a:lnTo>
                  <a:pt x="1094" y="899"/>
                </a:lnTo>
                <a:lnTo>
                  <a:pt x="1215" y="899"/>
                </a:lnTo>
                <a:lnTo>
                  <a:pt x="1336" y="899"/>
                </a:lnTo>
                <a:lnTo>
                  <a:pt x="1458" y="899"/>
                </a:lnTo>
                <a:lnTo>
                  <a:pt x="1579" y="899"/>
                </a:lnTo>
                <a:lnTo>
                  <a:pt x="1700" y="899"/>
                </a:lnTo>
                <a:lnTo>
                  <a:pt x="1821" y="899"/>
                </a:lnTo>
                <a:lnTo>
                  <a:pt x="1942" y="899"/>
                </a:lnTo>
                <a:lnTo>
                  <a:pt x="2063" y="899"/>
                </a:lnTo>
                <a:lnTo>
                  <a:pt x="2184" y="899"/>
                </a:lnTo>
                <a:lnTo>
                  <a:pt x="2305" y="899"/>
                </a:lnTo>
                <a:lnTo>
                  <a:pt x="2305" y="952"/>
                </a:lnTo>
                <a:lnTo>
                  <a:pt x="2305" y="1007"/>
                </a:lnTo>
                <a:lnTo>
                  <a:pt x="2305" y="1065"/>
                </a:lnTo>
                <a:lnTo>
                  <a:pt x="2305" y="1122"/>
                </a:lnTo>
                <a:lnTo>
                  <a:pt x="2304" y="1182"/>
                </a:lnTo>
                <a:lnTo>
                  <a:pt x="2304" y="1242"/>
                </a:lnTo>
                <a:lnTo>
                  <a:pt x="2304" y="1303"/>
                </a:lnTo>
                <a:lnTo>
                  <a:pt x="2304" y="1363"/>
                </a:lnTo>
                <a:lnTo>
                  <a:pt x="2303" y="1424"/>
                </a:lnTo>
                <a:lnTo>
                  <a:pt x="2303" y="1484"/>
                </a:lnTo>
                <a:lnTo>
                  <a:pt x="2303" y="1544"/>
                </a:lnTo>
                <a:lnTo>
                  <a:pt x="2302" y="1603"/>
                </a:lnTo>
                <a:lnTo>
                  <a:pt x="2302" y="1662"/>
                </a:lnTo>
                <a:lnTo>
                  <a:pt x="2302" y="1718"/>
                </a:lnTo>
                <a:lnTo>
                  <a:pt x="2302" y="1774"/>
                </a:lnTo>
                <a:lnTo>
                  <a:pt x="2302" y="18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9144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REVIEW OF PROGRESS</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OF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1224"/>
          <p:cNvSpPr>
            <a:spLocks noEditPoints="1"/>
          </p:cNvSpPr>
          <p:nvPr/>
        </p:nvSpPr>
        <p:spPr bwMode="auto">
          <a:xfrm>
            <a:off x="381000" y="914400"/>
            <a:ext cx="446454" cy="425047"/>
          </a:xfrm>
          <a:custGeom>
            <a:avLst/>
            <a:gdLst>
              <a:gd name="T0" fmla="*/ 862 w 1383"/>
              <a:gd name="T1" fmla="*/ 236 h 1343"/>
              <a:gd name="T2" fmla="*/ 730 w 1383"/>
              <a:gd name="T3" fmla="*/ 375 h 1343"/>
              <a:gd name="T4" fmla="*/ 639 w 1383"/>
              <a:gd name="T5" fmla="*/ 513 h 1343"/>
              <a:gd name="T6" fmla="*/ 476 w 1383"/>
              <a:gd name="T7" fmla="*/ 648 h 1343"/>
              <a:gd name="T8" fmla="*/ 337 w 1383"/>
              <a:gd name="T9" fmla="*/ 739 h 1343"/>
              <a:gd name="T10" fmla="*/ 193 w 1383"/>
              <a:gd name="T11" fmla="*/ 886 h 1343"/>
              <a:gd name="T12" fmla="*/ 36 w 1383"/>
              <a:gd name="T13" fmla="*/ 1104 h 1343"/>
              <a:gd name="T14" fmla="*/ 134 w 1383"/>
              <a:gd name="T15" fmla="*/ 1260 h 1343"/>
              <a:gd name="T16" fmla="*/ 317 w 1383"/>
              <a:gd name="T17" fmla="*/ 1333 h 1343"/>
              <a:gd name="T18" fmla="*/ 409 w 1383"/>
              <a:gd name="T19" fmla="*/ 1341 h 1343"/>
              <a:gd name="T20" fmla="*/ 487 w 1383"/>
              <a:gd name="T21" fmla="*/ 1312 h 1343"/>
              <a:gd name="T22" fmla="*/ 614 w 1383"/>
              <a:gd name="T23" fmla="*/ 1217 h 1343"/>
              <a:gd name="T24" fmla="*/ 697 w 1383"/>
              <a:gd name="T25" fmla="*/ 1122 h 1343"/>
              <a:gd name="T26" fmla="*/ 742 w 1383"/>
              <a:gd name="T27" fmla="*/ 1011 h 1343"/>
              <a:gd name="T28" fmla="*/ 731 w 1383"/>
              <a:gd name="T29" fmla="*/ 881 h 1343"/>
              <a:gd name="T30" fmla="*/ 645 w 1383"/>
              <a:gd name="T31" fmla="*/ 727 h 1343"/>
              <a:gd name="T32" fmla="*/ 640 w 1383"/>
              <a:gd name="T33" fmla="*/ 679 h 1343"/>
              <a:gd name="T34" fmla="*/ 667 w 1383"/>
              <a:gd name="T35" fmla="*/ 636 h 1343"/>
              <a:gd name="T36" fmla="*/ 721 w 1383"/>
              <a:gd name="T37" fmla="*/ 616 h 1343"/>
              <a:gd name="T38" fmla="*/ 798 w 1383"/>
              <a:gd name="T39" fmla="*/ 659 h 1343"/>
              <a:gd name="T40" fmla="*/ 942 w 1383"/>
              <a:gd name="T41" fmla="*/ 729 h 1343"/>
              <a:gd name="T42" fmla="*/ 1066 w 1383"/>
              <a:gd name="T43" fmla="*/ 728 h 1343"/>
              <a:gd name="T44" fmla="*/ 1175 w 1383"/>
              <a:gd name="T45" fmla="*/ 675 h 1343"/>
              <a:gd name="T46" fmla="*/ 1296 w 1383"/>
              <a:gd name="T47" fmla="*/ 560 h 1343"/>
              <a:gd name="T48" fmla="*/ 1359 w 1383"/>
              <a:gd name="T49" fmla="*/ 470 h 1343"/>
              <a:gd name="T50" fmla="*/ 1381 w 1383"/>
              <a:gd name="T51" fmla="*/ 395 h 1343"/>
              <a:gd name="T52" fmla="*/ 1356 w 1383"/>
              <a:gd name="T53" fmla="*/ 274 h 1343"/>
              <a:gd name="T54" fmla="*/ 1303 w 1383"/>
              <a:gd name="T55" fmla="*/ 99 h 1343"/>
              <a:gd name="T56" fmla="*/ 1095 w 1383"/>
              <a:gd name="T57" fmla="*/ 72 h 1343"/>
              <a:gd name="T58" fmla="*/ 539 w 1383"/>
              <a:gd name="T59" fmla="*/ 1230 h 1343"/>
              <a:gd name="T60" fmla="*/ 425 w 1383"/>
              <a:gd name="T61" fmla="*/ 1292 h 1343"/>
              <a:gd name="T62" fmla="*/ 337 w 1383"/>
              <a:gd name="T63" fmla="*/ 1294 h 1343"/>
              <a:gd name="T64" fmla="*/ 231 w 1383"/>
              <a:gd name="T65" fmla="*/ 1217 h 1343"/>
              <a:gd name="T66" fmla="*/ 146 w 1383"/>
              <a:gd name="T67" fmla="*/ 1107 h 1343"/>
              <a:gd name="T68" fmla="*/ 143 w 1383"/>
              <a:gd name="T69" fmla="*/ 1046 h 1343"/>
              <a:gd name="T70" fmla="*/ 225 w 1383"/>
              <a:gd name="T71" fmla="*/ 915 h 1343"/>
              <a:gd name="T72" fmla="*/ 370 w 1383"/>
              <a:gd name="T73" fmla="*/ 780 h 1343"/>
              <a:gd name="T74" fmla="*/ 492 w 1383"/>
              <a:gd name="T75" fmla="*/ 732 h 1343"/>
              <a:gd name="T76" fmla="*/ 572 w 1383"/>
              <a:gd name="T77" fmla="*/ 756 h 1343"/>
              <a:gd name="T78" fmla="*/ 672 w 1383"/>
              <a:gd name="T79" fmla="*/ 860 h 1343"/>
              <a:gd name="T80" fmla="*/ 701 w 1383"/>
              <a:gd name="T81" fmla="*/ 964 h 1343"/>
              <a:gd name="T82" fmla="*/ 680 w 1383"/>
              <a:gd name="T83" fmla="*/ 1061 h 1343"/>
              <a:gd name="T84" fmla="*/ 1339 w 1383"/>
              <a:gd name="T85" fmla="*/ 366 h 1343"/>
              <a:gd name="T86" fmla="*/ 1315 w 1383"/>
              <a:gd name="T87" fmla="*/ 460 h 1343"/>
              <a:gd name="T88" fmla="*/ 1231 w 1383"/>
              <a:gd name="T89" fmla="*/ 573 h 1343"/>
              <a:gd name="T90" fmla="*/ 1099 w 1383"/>
              <a:gd name="T91" fmla="*/ 668 h 1343"/>
              <a:gd name="T92" fmla="*/ 1002 w 1383"/>
              <a:gd name="T93" fmla="*/ 690 h 1343"/>
              <a:gd name="T94" fmla="*/ 900 w 1383"/>
              <a:gd name="T95" fmla="*/ 665 h 1343"/>
              <a:gd name="T96" fmla="*/ 799 w 1383"/>
              <a:gd name="T97" fmla="*/ 572 h 1343"/>
              <a:gd name="T98" fmla="*/ 766 w 1383"/>
              <a:gd name="T99" fmla="*/ 484 h 1343"/>
              <a:gd name="T100" fmla="*/ 805 w 1383"/>
              <a:gd name="T101" fmla="*/ 370 h 1343"/>
              <a:gd name="T102" fmla="*/ 939 w 1383"/>
              <a:gd name="T103" fmla="*/ 231 h 1343"/>
              <a:gd name="T104" fmla="*/ 1087 w 1383"/>
              <a:gd name="T105" fmla="*/ 139 h 1343"/>
              <a:gd name="T106" fmla="*/ 1148 w 1383"/>
              <a:gd name="T107" fmla="*/ 139 h 1343"/>
              <a:gd name="T108" fmla="*/ 1248 w 1383"/>
              <a:gd name="T109" fmla="*/ 217 h 1343"/>
              <a:gd name="T110" fmla="*/ 1328 w 1383"/>
              <a:gd name="T111" fmla="*/ 328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343">
                <a:moveTo>
                  <a:pt x="1008" y="127"/>
                </a:moveTo>
                <a:lnTo>
                  <a:pt x="983" y="144"/>
                </a:lnTo>
                <a:lnTo>
                  <a:pt x="958" y="161"/>
                </a:lnTo>
                <a:lnTo>
                  <a:pt x="933" y="179"/>
                </a:lnTo>
                <a:lnTo>
                  <a:pt x="909" y="198"/>
                </a:lnTo>
                <a:lnTo>
                  <a:pt x="886" y="217"/>
                </a:lnTo>
                <a:lnTo>
                  <a:pt x="862" y="236"/>
                </a:lnTo>
                <a:lnTo>
                  <a:pt x="841" y="257"/>
                </a:lnTo>
                <a:lnTo>
                  <a:pt x="819" y="276"/>
                </a:lnTo>
                <a:lnTo>
                  <a:pt x="798" y="297"/>
                </a:lnTo>
                <a:lnTo>
                  <a:pt x="780" y="317"/>
                </a:lnTo>
                <a:lnTo>
                  <a:pt x="762" y="337"/>
                </a:lnTo>
                <a:lnTo>
                  <a:pt x="745" y="356"/>
                </a:lnTo>
                <a:lnTo>
                  <a:pt x="730" y="375"/>
                </a:lnTo>
                <a:lnTo>
                  <a:pt x="717" y="393"/>
                </a:lnTo>
                <a:lnTo>
                  <a:pt x="707" y="410"/>
                </a:lnTo>
                <a:lnTo>
                  <a:pt x="697" y="425"/>
                </a:lnTo>
                <a:lnTo>
                  <a:pt x="683" y="450"/>
                </a:lnTo>
                <a:lnTo>
                  <a:pt x="668" y="473"/>
                </a:lnTo>
                <a:lnTo>
                  <a:pt x="653" y="494"/>
                </a:lnTo>
                <a:lnTo>
                  <a:pt x="639" y="513"/>
                </a:lnTo>
                <a:lnTo>
                  <a:pt x="612" y="544"/>
                </a:lnTo>
                <a:lnTo>
                  <a:pt x="593" y="564"/>
                </a:lnTo>
                <a:lnTo>
                  <a:pt x="572" y="582"/>
                </a:lnTo>
                <a:lnTo>
                  <a:pt x="540" y="607"/>
                </a:lnTo>
                <a:lnTo>
                  <a:pt x="520" y="620"/>
                </a:lnTo>
                <a:lnTo>
                  <a:pt x="498" y="634"/>
                </a:lnTo>
                <a:lnTo>
                  <a:pt x="476" y="648"/>
                </a:lnTo>
                <a:lnTo>
                  <a:pt x="451" y="661"/>
                </a:lnTo>
                <a:lnTo>
                  <a:pt x="433" y="670"/>
                </a:lnTo>
                <a:lnTo>
                  <a:pt x="416" y="680"/>
                </a:lnTo>
                <a:lnTo>
                  <a:pt x="398" y="693"/>
                </a:lnTo>
                <a:lnTo>
                  <a:pt x="378" y="706"/>
                </a:lnTo>
                <a:lnTo>
                  <a:pt x="358" y="722"/>
                </a:lnTo>
                <a:lnTo>
                  <a:pt x="337" y="739"/>
                </a:lnTo>
                <a:lnTo>
                  <a:pt x="317" y="757"/>
                </a:lnTo>
                <a:lnTo>
                  <a:pt x="296" y="776"/>
                </a:lnTo>
                <a:lnTo>
                  <a:pt x="275" y="797"/>
                </a:lnTo>
                <a:lnTo>
                  <a:pt x="254" y="818"/>
                </a:lnTo>
                <a:lnTo>
                  <a:pt x="233" y="840"/>
                </a:lnTo>
                <a:lnTo>
                  <a:pt x="213" y="863"/>
                </a:lnTo>
                <a:lnTo>
                  <a:pt x="193" y="886"/>
                </a:lnTo>
                <a:lnTo>
                  <a:pt x="173" y="909"/>
                </a:lnTo>
                <a:lnTo>
                  <a:pt x="155" y="933"/>
                </a:lnTo>
                <a:lnTo>
                  <a:pt x="138" y="958"/>
                </a:lnTo>
                <a:lnTo>
                  <a:pt x="106" y="1003"/>
                </a:lnTo>
                <a:lnTo>
                  <a:pt x="79" y="1042"/>
                </a:lnTo>
                <a:lnTo>
                  <a:pt x="55" y="1076"/>
                </a:lnTo>
                <a:lnTo>
                  <a:pt x="36" y="1104"/>
                </a:lnTo>
                <a:lnTo>
                  <a:pt x="21" y="1124"/>
                </a:lnTo>
                <a:lnTo>
                  <a:pt x="10" y="1139"/>
                </a:lnTo>
                <a:lnTo>
                  <a:pt x="4" y="1149"/>
                </a:lnTo>
                <a:lnTo>
                  <a:pt x="0" y="1151"/>
                </a:lnTo>
                <a:lnTo>
                  <a:pt x="95" y="1251"/>
                </a:lnTo>
                <a:lnTo>
                  <a:pt x="105" y="1253"/>
                </a:lnTo>
                <a:lnTo>
                  <a:pt x="134" y="1260"/>
                </a:lnTo>
                <a:lnTo>
                  <a:pt x="155" y="1266"/>
                </a:lnTo>
                <a:lnTo>
                  <a:pt x="179" y="1274"/>
                </a:lnTo>
                <a:lnTo>
                  <a:pt x="206" y="1285"/>
                </a:lnTo>
                <a:lnTo>
                  <a:pt x="237" y="1298"/>
                </a:lnTo>
                <a:lnTo>
                  <a:pt x="268" y="1312"/>
                </a:lnTo>
                <a:lnTo>
                  <a:pt x="301" y="1327"/>
                </a:lnTo>
                <a:lnTo>
                  <a:pt x="317" y="1333"/>
                </a:lnTo>
                <a:lnTo>
                  <a:pt x="334" y="1338"/>
                </a:lnTo>
                <a:lnTo>
                  <a:pt x="351" y="1341"/>
                </a:lnTo>
                <a:lnTo>
                  <a:pt x="370" y="1343"/>
                </a:lnTo>
                <a:lnTo>
                  <a:pt x="378" y="1343"/>
                </a:lnTo>
                <a:lnTo>
                  <a:pt x="388" y="1343"/>
                </a:lnTo>
                <a:lnTo>
                  <a:pt x="398" y="1342"/>
                </a:lnTo>
                <a:lnTo>
                  <a:pt x="409" y="1341"/>
                </a:lnTo>
                <a:lnTo>
                  <a:pt x="418" y="1339"/>
                </a:lnTo>
                <a:lnTo>
                  <a:pt x="429" y="1337"/>
                </a:lnTo>
                <a:lnTo>
                  <a:pt x="440" y="1334"/>
                </a:lnTo>
                <a:lnTo>
                  <a:pt x="452" y="1329"/>
                </a:lnTo>
                <a:lnTo>
                  <a:pt x="464" y="1325"/>
                </a:lnTo>
                <a:lnTo>
                  <a:pt x="476" y="1319"/>
                </a:lnTo>
                <a:lnTo>
                  <a:pt x="487" y="1312"/>
                </a:lnTo>
                <a:lnTo>
                  <a:pt x="500" y="1305"/>
                </a:lnTo>
                <a:lnTo>
                  <a:pt x="514" y="1297"/>
                </a:lnTo>
                <a:lnTo>
                  <a:pt x="527" y="1287"/>
                </a:lnTo>
                <a:lnTo>
                  <a:pt x="542" y="1278"/>
                </a:lnTo>
                <a:lnTo>
                  <a:pt x="557" y="1266"/>
                </a:lnTo>
                <a:lnTo>
                  <a:pt x="586" y="1242"/>
                </a:lnTo>
                <a:lnTo>
                  <a:pt x="614" y="1217"/>
                </a:lnTo>
                <a:lnTo>
                  <a:pt x="628" y="1204"/>
                </a:lnTo>
                <a:lnTo>
                  <a:pt x="641" y="1191"/>
                </a:lnTo>
                <a:lnTo>
                  <a:pt x="654" y="1177"/>
                </a:lnTo>
                <a:lnTo>
                  <a:pt x="666" y="1164"/>
                </a:lnTo>
                <a:lnTo>
                  <a:pt x="676" y="1150"/>
                </a:lnTo>
                <a:lnTo>
                  <a:pt x="687" y="1136"/>
                </a:lnTo>
                <a:lnTo>
                  <a:pt x="697" y="1122"/>
                </a:lnTo>
                <a:lnTo>
                  <a:pt x="707" y="1107"/>
                </a:lnTo>
                <a:lnTo>
                  <a:pt x="715" y="1092"/>
                </a:lnTo>
                <a:lnTo>
                  <a:pt x="722" y="1077"/>
                </a:lnTo>
                <a:lnTo>
                  <a:pt x="729" y="1061"/>
                </a:lnTo>
                <a:lnTo>
                  <a:pt x="735" y="1044"/>
                </a:lnTo>
                <a:lnTo>
                  <a:pt x="739" y="1028"/>
                </a:lnTo>
                <a:lnTo>
                  <a:pt x="742" y="1011"/>
                </a:lnTo>
                <a:lnTo>
                  <a:pt x="744" y="994"/>
                </a:lnTo>
                <a:lnTo>
                  <a:pt x="745" y="976"/>
                </a:lnTo>
                <a:lnTo>
                  <a:pt x="745" y="958"/>
                </a:lnTo>
                <a:lnTo>
                  <a:pt x="744" y="940"/>
                </a:lnTo>
                <a:lnTo>
                  <a:pt x="741" y="920"/>
                </a:lnTo>
                <a:lnTo>
                  <a:pt x="737" y="901"/>
                </a:lnTo>
                <a:lnTo>
                  <a:pt x="731" y="881"/>
                </a:lnTo>
                <a:lnTo>
                  <a:pt x="724" y="861"/>
                </a:lnTo>
                <a:lnTo>
                  <a:pt x="715" y="839"/>
                </a:lnTo>
                <a:lnTo>
                  <a:pt x="704" y="818"/>
                </a:lnTo>
                <a:lnTo>
                  <a:pt x="693" y="796"/>
                </a:lnTo>
                <a:lnTo>
                  <a:pt x="679" y="773"/>
                </a:lnTo>
                <a:lnTo>
                  <a:pt x="662" y="749"/>
                </a:lnTo>
                <a:lnTo>
                  <a:pt x="645" y="727"/>
                </a:lnTo>
                <a:lnTo>
                  <a:pt x="644" y="725"/>
                </a:lnTo>
                <a:lnTo>
                  <a:pt x="642" y="719"/>
                </a:lnTo>
                <a:lnTo>
                  <a:pt x="640" y="711"/>
                </a:lnTo>
                <a:lnTo>
                  <a:pt x="639" y="700"/>
                </a:lnTo>
                <a:lnTo>
                  <a:pt x="639" y="693"/>
                </a:lnTo>
                <a:lnTo>
                  <a:pt x="639" y="687"/>
                </a:lnTo>
                <a:lnTo>
                  <a:pt x="640" y="679"/>
                </a:lnTo>
                <a:lnTo>
                  <a:pt x="642" y="672"/>
                </a:lnTo>
                <a:lnTo>
                  <a:pt x="645" y="664"/>
                </a:lnTo>
                <a:lnTo>
                  <a:pt x="649" y="657"/>
                </a:lnTo>
                <a:lnTo>
                  <a:pt x="655" y="649"/>
                </a:lnTo>
                <a:lnTo>
                  <a:pt x="662" y="640"/>
                </a:lnTo>
                <a:lnTo>
                  <a:pt x="664" y="638"/>
                </a:lnTo>
                <a:lnTo>
                  <a:pt x="667" y="636"/>
                </a:lnTo>
                <a:lnTo>
                  <a:pt x="675" y="630"/>
                </a:lnTo>
                <a:lnTo>
                  <a:pt x="683" y="624"/>
                </a:lnTo>
                <a:lnTo>
                  <a:pt x="691" y="621"/>
                </a:lnTo>
                <a:lnTo>
                  <a:pt x="699" y="618"/>
                </a:lnTo>
                <a:lnTo>
                  <a:pt x="707" y="617"/>
                </a:lnTo>
                <a:lnTo>
                  <a:pt x="713" y="616"/>
                </a:lnTo>
                <a:lnTo>
                  <a:pt x="721" y="616"/>
                </a:lnTo>
                <a:lnTo>
                  <a:pt x="726" y="616"/>
                </a:lnTo>
                <a:lnTo>
                  <a:pt x="737" y="618"/>
                </a:lnTo>
                <a:lnTo>
                  <a:pt x="745" y="620"/>
                </a:lnTo>
                <a:lnTo>
                  <a:pt x="751" y="623"/>
                </a:lnTo>
                <a:lnTo>
                  <a:pt x="753" y="624"/>
                </a:lnTo>
                <a:lnTo>
                  <a:pt x="776" y="643"/>
                </a:lnTo>
                <a:lnTo>
                  <a:pt x="798" y="659"/>
                </a:lnTo>
                <a:lnTo>
                  <a:pt x="820" y="674"/>
                </a:lnTo>
                <a:lnTo>
                  <a:pt x="842" y="687"/>
                </a:lnTo>
                <a:lnTo>
                  <a:pt x="862" y="699"/>
                </a:lnTo>
                <a:lnTo>
                  <a:pt x="883" y="708"/>
                </a:lnTo>
                <a:lnTo>
                  <a:pt x="903" y="717"/>
                </a:lnTo>
                <a:lnTo>
                  <a:pt x="923" y="724"/>
                </a:lnTo>
                <a:lnTo>
                  <a:pt x="942" y="729"/>
                </a:lnTo>
                <a:lnTo>
                  <a:pt x="961" y="732"/>
                </a:lnTo>
                <a:lnTo>
                  <a:pt x="980" y="734"/>
                </a:lnTo>
                <a:lnTo>
                  <a:pt x="997" y="735"/>
                </a:lnTo>
                <a:lnTo>
                  <a:pt x="1015" y="735"/>
                </a:lnTo>
                <a:lnTo>
                  <a:pt x="1033" y="734"/>
                </a:lnTo>
                <a:lnTo>
                  <a:pt x="1050" y="731"/>
                </a:lnTo>
                <a:lnTo>
                  <a:pt x="1066" y="728"/>
                </a:lnTo>
                <a:lnTo>
                  <a:pt x="1082" y="722"/>
                </a:lnTo>
                <a:lnTo>
                  <a:pt x="1099" y="717"/>
                </a:lnTo>
                <a:lnTo>
                  <a:pt x="1115" y="711"/>
                </a:lnTo>
                <a:lnTo>
                  <a:pt x="1130" y="703"/>
                </a:lnTo>
                <a:lnTo>
                  <a:pt x="1145" y="694"/>
                </a:lnTo>
                <a:lnTo>
                  <a:pt x="1160" y="685"/>
                </a:lnTo>
                <a:lnTo>
                  <a:pt x="1175" y="675"/>
                </a:lnTo>
                <a:lnTo>
                  <a:pt x="1189" y="664"/>
                </a:lnTo>
                <a:lnTo>
                  <a:pt x="1203" y="652"/>
                </a:lnTo>
                <a:lnTo>
                  <a:pt x="1217" y="640"/>
                </a:lnTo>
                <a:lnTo>
                  <a:pt x="1230" y="629"/>
                </a:lnTo>
                <a:lnTo>
                  <a:pt x="1244" y="616"/>
                </a:lnTo>
                <a:lnTo>
                  <a:pt x="1270" y="589"/>
                </a:lnTo>
                <a:lnTo>
                  <a:pt x="1296" y="560"/>
                </a:lnTo>
                <a:lnTo>
                  <a:pt x="1308" y="546"/>
                </a:lnTo>
                <a:lnTo>
                  <a:pt x="1319" y="532"/>
                </a:lnTo>
                <a:lnTo>
                  <a:pt x="1329" y="519"/>
                </a:lnTo>
                <a:lnTo>
                  <a:pt x="1337" y="506"/>
                </a:lnTo>
                <a:lnTo>
                  <a:pt x="1346" y="494"/>
                </a:lnTo>
                <a:lnTo>
                  <a:pt x="1352" y="482"/>
                </a:lnTo>
                <a:lnTo>
                  <a:pt x="1359" y="470"/>
                </a:lnTo>
                <a:lnTo>
                  <a:pt x="1364" y="459"/>
                </a:lnTo>
                <a:lnTo>
                  <a:pt x="1369" y="447"/>
                </a:lnTo>
                <a:lnTo>
                  <a:pt x="1373" y="436"/>
                </a:lnTo>
                <a:lnTo>
                  <a:pt x="1376" y="425"/>
                </a:lnTo>
                <a:lnTo>
                  <a:pt x="1378" y="416"/>
                </a:lnTo>
                <a:lnTo>
                  <a:pt x="1380" y="405"/>
                </a:lnTo>
                <a:lnTo>
                  <a:pt x="1381" y="395"/>
                </a:lnTo>
                <a:lnTo>
                  <a:pt x="1383" y="387"/>
                </a:lnTo>
                <a:lnTo>
                  <a:pt x="1383" y="377"/>
                </a:lnTo>
                <a:lnTo>
                  <a:pt x="1381" y="359"/>
                </a:lnTo>
                <a:lnTo>
                  <a:pt x="1378" y="341"/>
                </a:lnTo>
                <a:lnTo>
                  <a:pt x="1374" y="324"/>
                </a:lnTo>
                <a:lnTo>
                  <a:pt x="1369" y="308"/>
                </a:lnTo>
                <a:lnTo>
                  <a:pt x="1356" y="274"/>
                </a:lnTo>
                <a:lnTo>
                  <a:pt x="1343" y="242"/>
                </a:lnTo>
                <a:lnTo>
                  <a:pt x="1331" y="211"/>
                </a:lnTo>
                <a:lnTo>
                  <a:pt x="1322" y="182"/>
                </a:lnTo>
                <a:lnTo>
                  <a:pt x="1315" y="159"/>
                </a:lnTo>
                <a:lnTo>
                  <a:pt x="1309" y="138"/>
                </a:lnTo>
                <a:lnTo>
                  <a:pt x="1304" y="109"/>
                </a:lnTo>
                <a:lnTo>
                  <a:pt x="1303" y="99"/>
                </a:lnTo>
                <a:lnTo>
                  <a:pt x="1208" y="0"/>
                </a:lnTo>
                <a:lnTo>
                  <a:pt x="1204" y="2"/>
                </a:lnTo>
                <a:lnTo>
                  <a:pt x="1196" y="9"/>
                </a:lnTo>
                <a:lnTo>
                  <a:pt x="1180" y="18"/>
                </a:lnTo>
                <a:lnTo>
                  <a:pt x="1158" y="32"/>
                </a:lnTo>
                <a:lnTo>
                  <a:pt x="1130" y="51"/>
                </a:lnTo>
                <a:lnTo>
                  <a:pt x="1095" y="72"/>
                </a:lnTo>
                <a:lnTo>
                  <a:pt x="1054" y="98"/>
                </a:lnTo>
                <a:lnTo>
                  <a:pt x="1008" y="127"/>
                </a:lnTo>
                <a:close/>
                <a:moveTo>
                  <a:pt x="606" y="1170"/>
                </a:moveTo>
                <a:lnTo>
                  <a:pt x="589" y="1187"/>
                </a:lnTo>
                <a:lnTo>
                  <a:pt x="573" y="1202"/>
                </a:lnTo>
                <a:lnTo>
                  <a:pt x="555" y="1217"/>
                </a:lnTo>
                <a:lnTo>
                  <a:pt x="539" y="1230"/>
                </a:lnTo>
                <a:lnTo>
                  <a:pt x="522" y="1242"/>
                </a:lnTo>
                <a:lnTo>
                  <a:pt x="505" y="1254"/>
                </a:lnTo>
                <a:lnTo>
                  <a:pt x="488" y="1264"/>
                </a:lnTo>
                <a:lnTo>
                  <a:pt x="472" y="1272"/>
                </a:lnTo>
                <a:lnTo>
                  <a:pt x="456" y="1280"/>
                </a:lnTo>
                <a:lnTo>
                  <a:pt x="440" y="1286"/>
                </a:lnTo>
                <a:lnTo>
                  <a:pt x="425" y="1292"/>
                </a:lnTo>
                <a:lnTo>
                  <a:pt x="411" y="1296"/>
                </a:lnTo>
                <a:lnTo>
                  <a:pt x="397" y="1299"/>
                </a:lnTo>
                <a:lnTo>
                  <a:pt x="384" y="1301"/>
                </a:lnTo>
                <a:lnTo>
                  <a:pt x="372" y="1301"/>
                </a:lnTo>
                <a:lnTo>
                  <a:pt x="361" y="1300"/>
                </a:lnTo>
                <a:lnTo>
                  <a:pt x="350" y="1298"/>
                </a:lnTo>
                <a:lnTo>
                  <a:pt x="337" y="1294"/>
                </a:lnTo>
                <a:lnTo>
                  <a:pt x="324" y="1287"/>
                </a:lnTo>
                <a:lnTo>
                  <a:pt x="309" y="1279"/>
                </a:lnTo>
                <a:lnTo>
                  <a:pt x="294" y="1269"/>
                </a:lnTo>
                <a:lnTo>
                  <a:pt x="279" y="1258"/>
                </a:lnTo>
                <a:lnTo>
                  <a:pt x="263" y="1245"/>
                </a:lnTo>
                <a:lnTo>
                  <a:pt x="247" y="1232"/>
                </a:lnTo>
                <a:lnTo>
                  <a:pt x="231" y="1217"/>
                </a:lnTo>
                <a:lnTo>
                  <a:pt x="216" y="1202"/>
                </a:lnTo>
                <a:lnTo>
                  <a:pt x="201" y="1187"/>
                </a:lnTo>
                <a:lnTo>
                  <a:pt x="188" y="1171"/>
                </a:lnTo>
                <a:lnTo>
                  <a:pt x="175" y="1154"/>
                </a:lnTo>
                <a:lnTo>
                  <a:pt x="163" y="1138"/>
                </a:lnTo>
                <a:lnTo>
                  <a:pt x="154" y="1122"/>
                </a:lnTo>
                <a:lnTo>
                  <a:pt x="146" y="1107"/>
                </a:lnTo>
                <a:lnTo>
                  <a:pt x="143" y="1098"/>
                </a:lnTo>
                <a:lnTo>
                  <a:pt x="141" y="1091"/>
                </a:lnTo>
                <a:lnTo>
                  <a:pt x="140" y="1082"/>
                </a:lnTo>
                <a:lnTo>
                  <a:pt x="139" y="1073"/>
                </a:lnTo>
                <a:lnTo>
                  <a:pt x="140" y="1065"/>
                </a:lnTo>
                <a:lnTo>
                  <a:pt x="141" y="1056"/>
                </a:lnTo>
                <a:lnTo>
                  <a:pt x="143" y="1046"/>
                </a:lnTo>
                <a:lnTo>
                  <a:pt x="145" y="1037"/>
                </a:lnTo>
                <a:lnTo>
                  <a:pt x="153" y="1017"/>
                </a:lnTo>
                <a:lnTo>
                  <a:pt x="163" y="998"/>
                </a:lnTo>
                <a:lnTo>
                  <a:pt x="176" y="977"/>
                </a:lnTo>
                <a:lnTo>
                  <a:pt x="190" y="957"/>
                </a:lnTo>
                <a:lnTo>
                  <a:pt x="207" y="936"/>
                </a:lnTo>
                <a:lnTo>
                  <a:pt x="225" y="915"/>
                </a:lnTo>
                <a:lnTo>
                  <a:pt x="244" y="894"/>
                </a:lnTo>
                <a:lnTo>
                  <a:pt x="264" y="874"/>
                </a:lnTo>
                <a:lnTo>
                  <a:pt x="285" y="853"/>
                </a:lnTo>
                <a:lnTo>
                  <a:pt x="306" y="834"/>
                </a:lnTo>
                <a:lnTo>
                  <a:pt x="328" y="814"/>
                </a:lnTo>
                <a:lnTo>
                  <a:pt x="348" y="796"/>
                </a:lnTo>
                <a:lnTo>
                  <a:pt x="370" y="780"/>
                </a:lnTo>
                <a:lnTo>
                  <a:pt x="389" y="766"/>
                </a:lnTo>
                <a:lnTo>
                  <a:pt x="409" y="755"/>
                </a:lnTo>
                <a:lnTo>
                  <a:pt x="427" y="747"/>
                </a:lnTo>
                <a:lnTo>
                  <a:pt x="445" y="741"/>
                </a:lnTo>
                <a:lnTo>
                  <a:pt x="461" y="737"/>
                </a:lnTo>
                <a:lnTo>
                  <a:pt x="478" y="734"/>
                </a:lnTo>
                <a:lnTo>
                  <a:pt x="492" y="732"/>
                </a:lnTo>
                <a:lnTo>
                  <a:pt x="505" y="732"/>
                </a:lnTo>
                <a:lnTo>
                  <a:pt x="517" y="733"/>
                </a:lnTo>
                <a:lnTo>
                  <a:pt x="526" y="734"/>
                </a:lnTo>
                <a:lnTo>
                  <a:pt x="535" y="737"/>
                </a:lnTo>
                <a:lnTo>
                  <a:pt x="547" y="740"/>
                </a:lnTo>
                <a:lnTo>
                  <a:pt x="550" y="741"/>
                </a:lnTo>
                <a:lnTo>
                  <a:pt x="572" y="756"/>
                </a:lnTo>
                <a:lnTo>
                  <a:pt x="591" y="770"/>
                </a:lnTo>
                <a:lnTo>
                  <a:pt x="609" y="785"/>
                </a:lnTo>
                <a:lnTo>
                  <a:pt x="626" y="800"/>
                </a:lnTo>
                <a:lnTo>
                  <a:pt x="640" y="814"/>
                </a:lnTo>
                <a:lnTo>
                  <a:pt x="652" y="829"/>
                </a:lnTo>
                <a:lnTo>
                  <a:pt x="662" y="845"/>
                </a:lnTo>
                <a:lnTo>
                  <a:pt x="672" y="860"/>
                </a:lnTo>
                <a:lnTo>
                  <a:pt x="681" y="875"/>
                </a:lnTo>
                <a:lnTo>
                  <a:pt x="687" y="890"/>
                </a:lnTo>
                <a:lnTo>
                  <a:pt x="691" y="905"/>
                </a:lnTo>
                <a:lnTo>
                  <a:pt x="696" y="920"/>
                </a:lnTo>
                <a:lnTo>
                  <a:pt x="699" y="935"/>
                </a:lnTo>
                <a:lnTo>
                  <a:pt x="700" y="949"/>
                </a:lnTo>
                <a:lnTo>
                  <a:pt x="701" y="964"/>
                </a:lnTo>
                <a:lnTo>
                  <a:pt x="700" y="978"/>
                </a:lnTo>
                <a:lnTo>
                  <a:pt x="699" y="992"/>
                </a:lnTo>
                <a:lnTo>
                  <a:pt x="697" y="1007"/>
                </a:lnTo>
                <a:lnTo>
                  <a:pt x="694" y="1021"/>
                </a:lnTo>
                <a:lnTo>
                  <a:pt x="689" y="1035"/>
                </a:lnTo>
                <a:lnTo>
                  <a:pt x="685" y="1048"/>
                </a:lnTo>
                <a:lnTo>
                  <a:pt x="680" y="1061"/>
                </a:lnTo>
                <a:lnTo>
                  <a:pt x="673" y="1073"/>
                </a:lnTo>
                <a:lnTo>
                  <a:pt x="667" y="1085"/>
                </a:lnTo>
                <a:lnTo>
                  <a:pt x="654" y="1109"/>
                </a:lnTo>
                <a:lnTo>
                  <a:pt x="637" y="1132"/>
                </a:lnTo>
                <a:lnTo>
                  <a:pt x="622" y="1151"/>
                </a:lnTo>
                <a:lnTo>
                  <a:pt x="606" y="1170"/>
                </a:lnTo>
                <a:close/>
                <a:moveTo>
                  <a:pt x="1339" y="366"/>
                </a:moveTo>
                <a:lnTo>
                  <a:pt x="1340" y="378"/>
                </a:lnTo>
                <a:lnTo>
                  <a:pt x="1339" y="390"/>
                </a:lnTo>
                <a:lnTo>
                  <a:pt x="1336" y="403"/>
                </a:lnTo>
                <a:lnTo>
                  <a:pt x="1333" y="416"/>
                </a:lnTo>
                <a:lnTo>
                  <a:pt x="1328" y="430"/>
                </a:lnTo>
                <a:lnTo>
                  <a:pt x="1322" y="445"/>
                </a:lnTo>
                <a:lnTo>
                  <a:pt x="1315" y="460"/>
                </a:lnTo>
                <a:lnTo>
                  <a:pt x="1306" y="476"/>
                </a:lnTo>
                <a:lnTo>
                  <a:pt x="1296" y="492"/>
                </a:lnTo>
                <a:lnTo>
                  <a:pt x="1285" y="509"/>
                </a:lnTo>
                <a:lnTo>
                  <a:pt x="1274" y="525"/>
                </a:lnTo>
                <a:lnTo>
                  <a:pt x="1261" y="541"/>
                </a:lnTo>
                <a:lnTo>
                  <a:pt x="1247" y="557"/>
                </a:lnTo>
                <a:lnTo>
                  <a:pt x="1231" y="573"/>
                </a:lnTo>
                <a:lnTo>
                  <a:pt x="1215" y="590"/>
                </a:lnTo>
                <a:lnTo>
                  <a:pt x="1198" y="605"/>
                </a:lnTo>
                <a:lnTo>
                  <a:pt x="1178" y="620"/>
                </a:lnTo>
                <a:lnTo>
                  <a:pt x="1158" y="635"/>
                </a:lnTo>
                <a:lnTo>
                  <a:pt x="1135" y="649"/>
                </a:lnTo>
                <a:lnTo>
                  <a:pt x="1110" y="662"/>
                </a:lnTo>
                <a:lnTo>
                  <a:pt x="1099" y="668"/>
                </a:lnTo>
                <a:lnTo>
                  <a:pt x="1086" y="674"/>
                </a:lnTo>
                <a:lnTo>
                  <a:pt x="1072" y="678"/>
                </a:lnTo>
                <a:lnTo>
                  <a:pt x="1059" y="683"/>
                </a:lnTo>
                <a:lnTo>
                  <a:pt x="1045" y="686"/>
                </a:lnTo>
                <a:lnTo>
                  <a:pt x="1031" y="688"/>
                </a:lnTo>
                <a:lnTo>
                  <a:pt x="1017" y="690"/>
                </a:lnTo>
                <a:lnTo>
                  <a:pt x="1002" y="690"/>
                </a:lnTo>
                <a:lnTo>
                  <a:pt x="987" y="690"/>
                </a:lnTo>
                <a:lnTo>
                  <a:pt x="973" y="689"/>
                </a:lnTo>
                <a:lnTo>
                  <a:pt x="958" y="687"/>
                </a:lnTo>
                <a:lnTo>
                  <a:pt x="944" y="684"/>
                </a:lnTo>
                <a:lnTo>
                  <a:pt x="929" y="679"/>
                </a:lnTo>
                <a:lnTo>
                  <a:pt x="914" y="673"/>
                </a:lnTo>
                <a:lnTo>
                  <a:pt x="900" y="665"/>
                </a:lnTo>
                <a:lnTo>
                  <a:pt x="885" y="657"/>
                </a:lnTo>
                <a:lnTo>
                  <a:pt x="871" y="647"/>
                </a:lnTo>
                <a:lnTo>
                  <a:pt x="856" y="635"/>
                </a:lnTo>
                <a:lnTo>
                  <a:pt x="842" y="622"/>
                </a:lnTo>
                <a:lnTo>
                  <a:pt x="828" y="607"/>
                </a:lnTo>
                <a:lnTo>
                  <a:pt x="812" y="591"/>
                </a:lnTo>
                <a:lnTo>
                  <a:pt x="799" y="572"/>
                </a:lnTo>
                <a:lnTo>
                  <a:pt x="785" y="552"/>
                </a:lnTo>
                <a:lnTo>
                  <a:pt x="771" y="529"/>
                </a:lnTo>
                <a:lnTo>
                  <a:pt x="770" y="526"/>
                </a:lnTo>
                <a:lnTo>
                  <a:pt x="768" y="514"/>
                </a:lnTo>
                <a:lnTo>
                  <a:pt x="766" y="505"/>
                </a:lnTo>
                <a:lnTo>
                  <a:pt x="766" y="495"/>
                </a:lnTo>
                <a:lnTo>
                  <a:pt x="766" y="484"/>
                </a:lnTo>
                <a:lnTo>
                  <a:pt x="766" y="471"/>
                </a:lnTo>
                <a:lnTo>
                  <a:pt x="768" y="456"/>
                </a:lnTo>
                <a:lnTo>
                  <a:pt x="771" y="441"/>
                </a:lnTo>
                <a:lnTo>
                  <a:pt x="777" y="424"/>
                </a:lnTo>
                <a:lnTo>
                  <a:pt x="783" y="407"/>
                </a:lnTo>
                <a:lnTo>
                  <a:pt x="793" y="389"/>
                </a:lnTo>
                <a:lnTo>
                  <a:pt x="805" y="370"/>
                </a:lnTo>
                <a:lnTo>
                  <a:pt x="819" y="351"/>
                </a:lnTo>
                <a:lnTo>
                  <a:pt x="836" y="330"/>
                </a:lnTo>
                <a:lnTo>
                  <a:pt x="856" y="310"/>
                </a:lnTo>
                <a:lnTo>
                  <a:pt x="876" y="289"/>
                </a:lnTo>
                <a:lnTo>
                  <a:pt x="897" y="270"/>
                </a:lnTo>
                <a:lnTo>
                  <a:pt x="917" y="249"/>
                </a:lnTo>
                <a:lnTo>
                  <a:pt x="939" y="231"/>
                </a:lnTo>
                <a:lnTo>
                  <a:pt x="960" y="213"/>
                </a:lnTo>
                <a:lnTo>
                  <a:pt x="983" y="195"/>
                </a:lnTo>
                <a:lnTo>
                  <a:pt x="1005" y="180"/>
                </a:lnTo>
                <a:lnTo>
                  <a:pt x="1025" y="166"/>
                </a:lnTo>
                <a:lnTo>
                  <a:pt x="1047" y="155"/>
                </a:lnTo>
                <a:lnTo>
                  <a:pt x="1067" y="146"/>
                </a:lnTo>
                <a:lnTo>
                  <a:pt x="1087" y="139"/>
                </a:lnTo>
                <a:lnTo>
                  <a:pt x="1096" y="136"/>
                </a:lnTo>
                <a:lnTo>
                  <a:pt x="1105" y="135"/>
                </a:lnTo>
                <a:lnTo>
                  <a:pt x="1115" y="134"/>
                </a:lnTo>
                <a:lnTo>
                  <a:pt x="1123" y="134"/>
                </a:lnTo>
                <a:lnTo>
                  <a:pt x="1132" y="135"/>
                </a:lnTo>
                <a:lnTo>
                  <a:pt x="1141" y="136"/>
                </a:lnTo>
                <a:lnTo>
                  <a:pt x="1148" y="139"/>
                </a:lnTo>
                <a:lnTo>
                  <a:pt x="1156" y="143"/>
                </a:lnTo>
                <a:lnTo>
                  <a:pt x="1171" y="151"/>
                </a:lnTo>
                <a:lnTo>
                  <a:pt x="1186" y="162"/>
                </a:lnTo>
                <a:lnTo>
                  <a:pt x="1202" y="174"/>
                </a:lnTo>
                <a:lnTo>
                  <a:pt x="1217" y="188"/>
                </a:lnTo>
                <a:lnTo>
                  <a:pt x="1234" y="202"/>
                </a:lnTo>
                <a:lnTo>
                  <a:pt x="1248" y="217"/>
                </a:lnTo>
                <a:lnTo>
                  <a:pt x="1263" y="233"/>
                </a:lnTo>
                <a:lnTo>
                  <a:pt x="1276" y="249"/>
                </a:lnTo>
                <a:lnTo>
                  <a:pt x="1289" y="266"/>
                </a:lnTo>
                <a:lnTo>
                  <a:pt x="1301" y="282"/>
                </a:lnTo>
                <a:lnTo>
                  <a:pt x="1311" y="298"/>
                </a:lnTo>
                <a:lnTo>
                  <a:pt x="1320" y="314"/>
                </a:lnTo>
                <a:lnTo>
                  <a:pt x="1328" y="328"/>
                </a:lnTo>
                <a:lnTo>
                  <a:pt x="1334" y="342"/>
                </a:lnTo>
                <a:lnTo>
                  <a:pt x="1338" y="355"/>
                </a:lnTo>
                <a:lnTo>
                  <a:pt x="1339" y="366"/>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nvGraphicFramePr>
        <p:xfrm>
          <a:off x="533400" y="1930400"/>
          <a:ext cx="8382000" cy="5034280"/>
        </p:xfrm>
        <a:graphic>
          <a:graphicData uri="http://schemas.openxmlformats.org/drawingml/2006/table">
            <a:tbl>
              <a:tblPr firstRow="1" bandRow="1">
                <a:tableStyleId>{073A0DAA-6AF3-43AB-8588-CEC1D06C72B9}</a:tableStyleId>
              </a:tblPr>
              <a:tblGrid>
                <a:gridCol w="957943"/>
                <a:gridCol w="3592286"/>
                <a:gridCol w="3831771"/>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NAME OF WORK</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BRIEF DETAIL</a:t>
                      </a:r>
                      <a:endParaRPr lang="en-US" sz="14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pPr>
                        <a:buFontTx/>
                        <a:buNone/>
                      </a:pPr>
                      <a:r>
                        <a:rPr lang="en-US" sz="1200" dirty="0" smtClean="0">
                          <a:latin typeface="Segoe UI" pitchFamily="34" charset="0"/>
                          <a:cs typeface="Segoe UI" pitchFamily="34" charset="0"/>
                        </a:rPr>
                        <a:t>Development of Open Air Gymnasium at Gulab Garden</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USCL issued Work order amount of Rs. 8.62 Lacs. </a:t>
                      </a:r>
                    </a:p>
                    <a:p>
                      <a:pPr>
                        <a:buFont typeface="Arial" pitchFamily="34" charset="0"/>
                        <a:buChar char="•"/>
                      </a:pPr>
                      <a:r>
                        <a:rPr lang="en-US" sz="1200" dirty="0" smtClean="0">
                          <a:latin typeface="Segoe UI" pitchFamily="34" charset="0"/>
                          <a:cs typeface="Segoe UI" pitchFamily="34" charset="0"/>
                        </a:rPr>
                        <a:t>Work completed.</a:t>
                      </a: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2</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Conservation &amp; Development Works of Heritage façade, Lighting &amp; Signage’s for Historic Bazaars in the Walled City, Udaipur under package for Udaipur Smart City Project Phase-I</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USCL issued Work order amount of Rs. 599.32 Lacs. </a:t>
                      </a:r>
                    </a:p>
                    <a:p>
                      <a:pPr>
                        <a:buFont typeface="Arial" pitchFamily="34" charset="0"/>
                        <a:buChar char="•"/>
                      </a:pPr>
                      <a:r>
                        <a:rPr lang="en-US" sz="1200" dirty="0" smtClean="0">
                          <a:latin typeface="Segoe UI" pitchFamily="34" charset="0"/>
                          <a:cs typeface="Segoe UI" pitchFamily="34" charset="0"/>
                        </a:rPr>
                        <a:t>Work under progress.</a:t>
                      </a: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3</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Setting up Smart Class Rooms in Government Schools of walled City Area Udaipur</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USCL issued Work order amount of Rs. 79.21 Lacs. </a:t>
                      </a:r>
                    </a:p>
                    <a:p>
                      <a:pPr>
                        <a:buFont typeface="Arial" pitchFamily="34" charset="0"/>
                        <a:buChar char="•"/>
                      </a:pPr>
                      <a:r>
                        <a:rPr lang="en-US" sz="1200" dirty="0" smtClean="0">
                          <a:latin typeface="Segoe UI" pitchFamily="34" charset="0"/>
                          <a:cs typeface="Segoe UI" pitchFamily="34" charset="0"/>
                        </a:rPr>
                        <a:t>Procurement of material for 20 classrooms completed and installation work of 11 classrooms completed</a:t>
                      </a: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4</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Installation of Solar roof top in Government Buildings in the ABD (Walled City) Area</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REIL has been authorized as implementing agency for Jaipur and Udaipur.</a:t>
                      </a:r>
                    </a:p>
                    <a:p>
                      <a:pPr>
                        <a:buFont typeface="Arial" pitchFamily="34" charset="0"/>
                        <a:buChar char="•"/>
                      </a:pPr>
                      <a:r>
                        <a:rPr lang="en-US" sz="1200" dirty="0" smtClean="0">
                          <a:latin typeface="Segoe UI" pitchFamily="34" charset="0"/>
                          <a:cs typeface="Segoe UI" pitchFamily="34" charset="0"/>
                        </a:rPr>
                        <a:t>Agreement signed with REIL and 40% fund transferred of total cost Rs. 1.61 Crore for seven government building in wall city area. </a:t>
                      </a:r>
                    </a:p>
                    <a:p>
                      <a:pPr>
                        <a:buFont typeface="Arial" pitchFamily="34" charset="0"/>
                        <a:buChar char="•"/>
                      </a:pPr>
                      <a:r>
                        <a:rPr lang="en-US" sz="1200" dirty="0" smtClean="0">
                          <a:latin typeface="Segoe UI" pitchFamily="34" charset="0"/>
                          <a:cs typeface="Segoe UI" pitchFamily="34" charset="0"/>
                        </a:rPr>
                        <a:t>Installation of Solar panel of capacity 190 KW on roof top completed.</a:t>
                      </a:r>
                      <a:endParaRPr lang="en-US" sz="12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5</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Construction of Control and Command Centre Building</a:t>
                      </a:r>
                      <a:endParaRPr lang="en-US" sz="1200" dirty="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USCL issued Work order amount of Rs. 1.22 Crore.</a:t>
                      </a:r>
                    </a:p>
                    <a:p>
                      <a:pPr>
                        <a:buFont typeface="Arial" pitchFamily="34" charset="0"/>
                        <a:buChar char="•"/>
                      </a:pPr>
                      <a:r>
                        <a:rPr lang="en-US" sz="1200" dirty="0" smtClean="0">
                          <a:latin typeface="Segoe UI" pitchFamily="34" charset="0"/>
                          <a:cs typeface="Segoe UI" pitchFamily="34" charset="0"/>
                        </a:rPr>
                        <a:t>Site cleaning work completed. </a:t>
                      </a:r>
                    </a:p>
                    <a:p>
                      <a:pPr>
                        <a:buFont typeface="Arial" pitchFamily="34" charset="0"/>
                        <a:buChar char="•"/>
                      </a:pPr>
                      <a:r>
                        <a:rPr lang="en-US" sz="1200" dirty="0" smtClean="0">
                          <a:latin typeface="Segoe UI" pitchFamily="34" charset="0"/>
                          <a:cs typeface="Segoe UI" pitchFamily="34" charset="0"/>
                        </a:rPr>
                        <a:t>Due to poor soil testing report, revised Structural design and planning received by DOIT.</a:t>
                      </a:r>
                    </a:p>
                    <a:p>
                      <a:pPr>
                        <a:buFont typeface="Arial" pitchFamily="34" charset="0"/>
                        <a:buChar char="•"/>
                      </a:pPr>
                      <a:r>
                        <a:rPr lang="en-US" sz="1200" dirty="0" smtClean="0">
                          <a:latin typeface="Segoe UI" pitchFamily="34" charset="0"/>
                          <a:cs typeface="Segoe UI" pitchFamily="34" charset="0"/>
                        </a:rPr>
                        <a:t>Ground floor slab casted and Column work for first floor under progress. Revised structural design and planning received by DOIT.</a:t>
                      </a:r>
                      <a:endParaRPr lang="en-US" sz="1200" dirty="0">
                        <a:latin typeface="Segoe UI" pitchFamily="34" charset="0"/>
                        <a:cs typeface="Segoe UI" pitchFamily="34" charset="0"/>
                      </a:endParaRPr>
                    </a:p>
                  </a:txBody>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Convergence – </a:t>
            </a:r>
            <a:r>
              <a:rPr kumimoji="0" lang="en-US" b="1" i="0" u="none" strike="noStrike" kern="1200" cap="none" spc="0" normalizeH="0" noProof="0" dirty="0" err="1" smtClean="0">
                <a:ln>
                  <a:noFill/>
                </a:ln>
                <a:solidFill>
                  <a:schemeClr val="tx1"/>
                </a:solidFill>
                <a:effectLst/>
                <a:uLnTx/>
                <a:uFillTx/>
                <a:latin typeface="Segoe UI" pitchFamily="34" charset="0"/>
                <a:ea typeface="+mj-ea"/>
                <a:cs typeface="Segoe UI" pitchFamily="34" charset="0"/>
              </a:rPr>
              <a:t>GoI</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State Government, Others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8" name="Table 7"/>
          <p:cNvGraphicFramePr>
            <a:graphicFrameLocks noGrp="1"/>
          </p:cNvGraphicFramePr>
          <p:nvPr/>
        </p:nvGraphicFramePr>
        <p:xfrm>
          <a:off x="304800" y="2590800"/>
          <a:ext cx="7543800" cy="3124199"/>
        </p:xfrm>
        <a:graphic>
          <a:graphicData uri="http://schemas.openxmlformats.org/drawingml/2006/table">
            <a:tbl>
              <a:tblPr firstRow="1" bandRow="1">
                <a:tableStyleId>{073A0DAA-6AF3-43AB-8588-CEC1D06C72B9}</a:tableStyleId>
              </a:tblPr>
              <a:tblGrid>
                <a:gridCol w="2508833"/>
                <a:gridCol w="1263067"/>
                <a:gridCol w="1885950"/>
                <a:gridCol w="1885950"/>
              </a:tblGrid>
              <a:tr h="838199">
                <a:tc>
                  <a:txBody>
                    <a:bodyPr/>
                    <a:lstStyle/>
                    <a:p>
                      <a:r>
                        <a:rPr lang="en-US" sz="1400" dirty="0" smtClean="0"/>
                        <a:t>Name of Ministry/Department/Others</a:t>
                      </a:r>
                      <a:endParaRPr lang="en-US" sz="1400" dirty="0">
                        <a:latin typeface="Segoe UI" pitchFamily="34" charset="0"/>
                        <a:cs typeface="Segoe UI" pitchFamily="34" charset="0"/>
                      </a:endParaRPr>
                    </a:p>
                  </a:txBody>
                  <a:tcPr/>
                </a:tc>
                <a:tc>
                  <a:txBody>
                    <a:bodyPr/>
                    <a:lstStyle/>
                    <a:p>
                      <a:r>
                        <a:rPr lang="en-US" sz="1400" dirty="0" smtClean="0"/>
                        <a:t>Nos. of  Projects</a:t>
                      </a:r>
                      <a:endParaRPr lang="en-US" sz="1400" dirty="0">
                        <a:latin typeface="Segoe UI" pitchFamily="34" charset="0"/>
                        <a:cs typeface="Segoe UI" pitchFamily="34" charset="0"/>
                      </a:endParaRPr>
                    </a:p>
                  </a:txBody>
                  <a:tcPr/>
                </a:tc>
                <a:tc>
                  <a:txBody>
                    <a:bodyPr/>
                    <a:lstStyle/>
                    <a:p>
                      <a:r>
                        <a:rPr lang="en-US" sz="1400" dirty="0" smtClean="0"/>
                        <a:t>Cost of Project(s)</a:t>
                      </a:r>
                      <a:endParaRPr lang="en-US" sz="1400" dirty="0">
                        <a:latin typeface="Segoe UI" pitchFamily="34" charset="0"/>
                        <a:cs typeface="Segoe UI" pitchFamily="34" charset="0"/>
                      </a:endParaRPr>
                    </a:p>
                  </a:txBody>
                  <a:tcPr/>
                </a:tc>
                <a:tc>
                  <a:txBody>
                    <a:bodyPr/>
                    <a:lstStyle/>
                    <a:p>
                      <a:r>
                        <a:rPr lang="en-US" sz="1400" dirty="0" smtClean="0">
                          <a:solidFill>
                            <a:schemeClr val="bg1"/>
                          </a:solidFill>
                        </a:rPr>
                        <a:t>Status</a:t>
                      </a:r>
                      <a:endParaRPr lang="en-US" sz="1400" dirty="0">
                        <a:solidFill>
                          <a:schemeClr val="bg1"/>
                        </a:solidFill>
                        <a:latin typeface="Segoe UI" pitchFamily="34" charset="0"/>
                        <a:cs typeface="Segoe UI" pitchFamily="34" charset="0"/>
                      </a:endParaRPr>
                    </a:p>
                  </a:txBody>
                  <a:tcPr/>
                </a:tc>
              </a:tr>
              <a:tr h="513471">
                <a:tc>
                  <a:txBody>
                    <a:bodyPr/>
                    <a:lstStyle/>
                    <a:p>
                      <a:r>
                        <a:rPr lang="en-US" sz="1200" dirty="0" smtClean="0">
                          <a:latin typeface="Segoe UI" pitchFamily="34" charset="0"/>
                          <a:cs typeface="Segoe UI" pitchFamily="34" charset="0"/>
                        </a:rPr>
                        <a:t>Ministry of Urban Development</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INR </a:t>
                      </a:r>
                      <a:r>
                        <a:rPr lang="en-US" sz="1200" dirty="0" smtClean="0">
                          <a:latin typeface="Segoe UI" pitchFamily="34" charset="0"/>
                          <a:cs typeface="Segoe UI" pitchFamily="34" charset="0"/>
                        </a:rPr>
                        <a:t>75 </a:t>
                      </a:r>
                      <a:r>
                        <a:rPr lang="en-US" sz="1200" dirty="0" smtClean="0">
                          <a:latin typeface="Segoe UI" pitchFamily="34" charset="0"/>
                          <a:cs typeface="Segoe UI" pitchFamily="34" charset="0"/>
                        </a:rPr>
                        <a:t>Cr</a:t>
                      </a:r>
                    </a:p>
                    <a:p>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Work commenced for Rs. 5.75 Cr ,for remaining the same is yet to be processed</a:t>
                      </a:r>
                      <a:endParaRPr lang="en-US" sz="1200" dirty="0">
                        <a:latin typeface="Segoe UI" pitchFamily="34" charset="0"/>
                        <a:cs typeface="Segoe UI" pitchFamily="34" charset="0"/>
                      </a:endParaRPr>
                    </a:p>
                  </a:txBody>
                  <a:tcPr/>
                </a:tc>
              </a:tr>
              <a:tr h="51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Ministry of Power</a:t>
                      </a:r>
                    </a:p>
                    <a:p>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INR 0.22 Cr</a:t>
                      </a:r>
                    </a:p>
                    <a:p>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DPR approved, </a:t>
                      </a:r>
                      <a:r>
                        <a:rPr lang="en-US" sz="1200" dirty="0" smtClean="0">
                          <a:latin typeface="Segoe UI" pitchFamily="34" charset="0"/>
                          <a:cs typeface="Segoe UI" pitchFamily="34" charset="0"/>
                        </a:rPr>
                        <a:t>Revised Tender submitted to GOI worth Rs.</a:t>
                      </a:r>
                      <a:r>
                        <a:rPr lang="en-US" sz="1200" baseline="0" dirty="0" smtClean="0">
                          <a:latin typeface="Segoe UI" pitchFamily="34" charset="0"/>
                          <a:cs typeface="Segoe UI" pitchFamily="34" charset="0"/>
                        </a:rPr>
                        <a:t> 1.29 Cr.</a:t>
                      </a:r>
                      <a:endParaRPr lang="en-US" sz="1200" dirty="0">
                        <a:latin typeface="Segoe UI" pitchFamily="34" charset="0"/>
                        <a:cs typeface="Segoe UI" pitchFamily="34" charset="0"/>
                      </a:endParaRPr>
                    </a:p>
                  </a:txBody>
                  <a:tcPr/>
                </a:tc>
              </a:tr>
              <a:tr h="51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Ministry of Petroleum and Natural</a:t>
                      </a:r>
                      <a:r>
                        <a:rPr lang="en-US" sz="1200" baseline="0" dirty="0" smtClean="0">
                          <a:latin typeface="Segoe UI" pitchFamily="34" charset="0"/>
                          <a:cs typeface="Segoe UI" pitchFamily="34" charset="0"/>
                        </a:rPr>
                        <a:t> Gas</a:t>
                      </a:r>
                      <a:endParaRPr lang="en-US" sz="1200" dirty="0" smtClean="0">
                        <a:latin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Segoe UI" pitchFamily="34" charset="0"/>
                        <a:cs typeface="Segoe UI" pitchFamily="34" charset="0"/>
                      </a:endParaRPr>
                    </a:p>
                    <a:p>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1</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INR 80 Cr</a:t>
                      </a:r>
                    </a:p>
                    <a:p>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Tender</a:t>
                      </a:r>
                      <a:r>
                        <a:rPr lang="en-US" sz="1200" baseline="0" dirty="0" smtClean="0">
                          <a:latin typeface="Segoe UI" pitchFamily="34" charset="0"/>
                          <a:cs typeface="Segoe UI" pitchFamily="34" charset="0"/>
                        </a:rPr>
                        <a:t> reissued</a:t>
                      </a:r>
                      <a:endParaRPr lang="en-US" sz="1200" dirty="0">
                        <a:latin typeface="Segoe UI" pitchFamily="34" charset="0"/>
                        <a:cs typeface="Segoe UI" pitchFamily="34" charset="0"/>
                      </a:endParaRPr>
                    </a:p>
                  </a:txBody>
                  <a:tcPr/>
                </a:tc>
              </a:tr>
            </a:tbl>
          </a:graphicData>
        </a:graphic>
      </p:graphicFrame>
      <p:sp>
        <p:nvSpPr>
          <p:cNvPr id="9" name="Title 1"/>
          <p:cNvSpPr txBox="1">
            <a:spLocks/>
          </p:cNvSpPr>
          <p:nvPr/>
        </p:nvSpPr>
        <p:spPr>
          <a:xfrm>
            <a:off x="152400" y="1905000"/>
            <a:ext cx="60198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Name of City: </a:t>
            </a:r>
            <a:r>
              <a:rPr kumimoji="0" lang="en-US" sz="1400"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Udaipur</a:t>
            </a:r>
            <a:endParaRPr kumimoji="0" lang="en-US" sz="140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Title 1"/>
          <p:cNvSpPr txBox="1">
            <a:spLocks/>
          </p:cNvSpPr>
          <p:nvPr/>
        </p:nvSpPr>
        <p:spPr>
          <a:xfrm>
            <a:off x="304800" y="5867400"/>
            <a:ext cx="60198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For Details: </a:t>
            </a:r>
            <a:r>
              <a:rPr kumimoji="0" lang="en-US" sz="1200"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Refer  Slides 31-32</a:t>
            </a:r>
            <a:endParaRPr kumimoji="0" lang="en-US" sz="120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10668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Convergence – </a:t>
            </a:r>
            <a:r>
              <a:rPr kumimoji="0" lang="en-US" b="1" i="0" u="none" strike="noStrike" kern="1200" cap="none" spc="0" normalizeH="0" noProof="0" dirty="0" err="1" smtClean="0">
                <a:ln>
                  <a:noFill/>
                </a:ln>
                <a:solidFill>
                  <a:schemeClr val="tx1"/>
                </a:solidFill>
                <a:effectLst/>
                <a:uLnTx/>
                <a:uFillTx/>
                <a:latin typeface="Segoe UI" pitchFamily="34" charset="0"/>
                <a:ea typeface="+mj-ea"/>
                <a:cs typeface="Segoe UI" pitchFamily="34" charset="0"/>
              </a:rPr>
              <a:t>GoI</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State Government, Others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Rectangle 9"/>
          <p:cNvSpPr/>
          <p:nvPr/>
        </p:nvSpPr>
        <p:spPr>
          <a:xfrm>
            <a:off x="304800" y="1595021"/>
            <a:ext cx="8534400" cy="5047536"/>
          </a:xfrm>
          <a:prstGeom prst="rect">
            <a:avLst/>
          </a:prstGeom>
        </p:spPr>
        <p:txBody>
          <a:bodyPr wrap="square">
            <a:spAutoFit/>
          </a:bodyPr>
          <a:lstStyle/>
          <a:p>
            <a:r>
              <a:rPr lang="en-US" sz="1400" b="1" dirty="0" smtClean="0">
                <a:latin typeface="Segoe UI" pitchFamily="34" charset="0"/>
                <a:cs typeface="Segoe UI" pitchFamily="34" charset="0"/>
              </a:rPr>
              <a:t>(A) Progress of SBM</a:t>
            </a:r>
          </a:p>
          <a:p>
            <a:pPr>
              <a:buFont typeface="Arial" pitchFamily="34" charset="0"/>
              <a:buChar char="•"/>
            </a:pPr>
            <a:r>
              <a:rPr lang="en-US" sz="1400" dirty="0" smtClean="0">
                <a:latin typeface="Segoe UI" pitchFamily="34" charset="0"/>
                <a:cs typeface="Segoe UI" pitchFamily="34" charset="0"/>
              </a:rPr>
              <a:t>Municipal Corporation declared 15 wards ODF and 30 wards will be made ODF by Dec. 2016. </a:t>
            </a:r>
          </a:p>
          <a:p>
            <a:pPr>
              <a:buFont typeface="Arial" pitchFamily="34" charset="0"/>
              <a:buChar char="•"/>
            </a:pPr>
            <a:r>
              <a:rPr lang="en-US" sz="1400" dirty="0" smtClean="0">
                <a:latin typeface="Segoe UI" pitchFamily="34" charset="0"/>
                <a:cs typeface="Segoe UI" pitchFamily="34" charset="0"/>
              </a:rPr>
              <a:t>Work Order issued for construction of 600 individual household toilets. </a:t>
            </a:r>
          </a:p>
          <a:p>
            <a:pPr>
              <a:buFont typeface="Arial" pitchFamily="34" charset="0"/>
              <a:buChar char="•"/>
            </a:pPr>
            <a:r>
              <a:rPr lang="en-US" sz="1400" dirty="0" smtClean="0">
                <a:latin typeface="Segoe UI" pitchFamily="34" charset="0"/>
                <a:cs typeface="Segoe UI" pitchFamily="34" charset="0"/>
              </a:rPr>
              <a:t>15 auto tippers have been purchased; fabrication for segregation will be complete in one week and door to door will start in 25 wards.</a:t>
            </a:r>
          </a:p>
          <a:p>
            <a:pPr>
              <a:buFont typeface="Arial" pitchFamily="34" charset="0"/>
              <a:buChar char="•"/>
            </a:pPr>
            <a:endParaRPr lang="en-US" sz="1400" dirty="0" smtClean="0">
              <a:latin typeface="Segoe UI" pitchFamily="34" charset="0"/>
              <a:cs typeface="Segoe UI" pitchFamily="34" charset="0"/>
            </a:endParaRPr>
          </a:p>
          <a:p>
            <a:r>
              <a:rPr lang="en-US" sz="1400" b="1" dirty="0" smtClean="0">
                <a:latin typeface="Segoe UI" pitchFamily="34" charset="0"/>
                <a:cs typeface="Segoe UI" pitchFamily="34" charset="0"/>
              </a:rPr>
              <a:t>(B) Progress in AMRUT</a:t>
            </a:r>
          </a:p>
          <a:p>
            <a:pPr>
              <a:buFont typeface="Arial" pitchFamily="34" charset="0"/>
              <a:buChar char="•"/>
            </a:pPr>
            <a:r>
              <a:rPr lang="en-US" sz="1400" dirty="0" smtClean="0">
                <a:latin typeface="Segoe UI" pitchFamily="34" charset="0"/>
                <a:cs typeface="Segoe UI" pitchFamily="34" charset="0"/>
              </a:rPr>
              <a:t>Service Level Improvement Plan (SLIP) prepared under AMRUT scheme as per the fund allocated to Udaipur. In sewerage and septage component Rs. 85 Crore were sanctioned in 1st phase.</a:t>
            </a:r>
          </a:p>
          <a:p>
            <a:pPr>
              <a:buFont typeface="Arial" pitchFamily="34" charset="0"/>
              <a:buChar char="•"/>
            </a:pPr>
            <a:r>
              <a:rPr lang="en-US" sz="1400" dirty="0" smtClean="0">
                <a:latin typeface="Segoe UI" pitchFamily="34" charset="0"/>
                <a:cs typeface="Segoe UI" pitchFamily="34" charset="0"/>
              </a:rPr>
              <a:t>In the sanctioned work, the area closed to lakes was covered in 1st phase, which is ABD area. Amount Rs. 5.75 Cr will be in this wall city area. </a:t>
            </a:r>
          </a:p>
          <a:p>
            <a:pPr>
              <a:buFont typeface="Arial" pitchFamily="34" charset="0"/>
              <a:buChar char="•"/>
            </a:pPr>
            <a:r>
              <a:rPr lang="en-US" sz="1400" dirty="0" smtClean="0">
                <a:latin typeface="Segoe UI" pitchFamily="34" charset="0"/>
                <a:cs typeface="Segoe UI" pitchFamily="34" charset="0"/>
              </a:rPr>
              <a:t>Work started with respect to Sewerage Work of amount Rs. 75 Cr </a:t>
            </a:r>
          </a:p>
          <a:p>
            <a:pPr>
              <a:buFont typeface="Arial" pitchFamily="34" charset="0"/>
              <a:buChar char="•"/>
            </a:pPr>
            <a:endParaRPr lang="en-US" sz="1400" b="1" dirty="0" smtClean="0">
              <a:latin typeface="Segoe UI" pitchFamily="34" charset="0"/>
              <a:cs typeface="Segoe UI" pitchFamily="34" charset="0"/>
            </a:endParaRPr>
          </a:p>
          <a:p>
            <a:r>
              <a:rPr lang="en-US" sz="1400" b="1" dirty="0" smtClean="0">
                <a:latin typeface="Segoe UI" pitchFamily="34" charset="0"/>
                <a:cs typeface="Segoe UI" pitchFamily="34" charset="0"/>
              </a:rPr>
              <a:t>(C) SMART RAJ</a:t>
            </a:r>
          </a:p>
          <a:p>
            <a:r>
              <a:rPr lang="en-US" sz="1400" dirty="0" smtClean="0">
                <a:latin typeface="Segoe UI" pitchFamily="34" charset="0"/>
                <a:cs typeface="Segoe UI" pitchFamily="34" charset="0"/>
              </a:rPr>
              <a:t>Following services started under Smart Raj:</a:t>
            </a:r>
          </a:p>
          <a:p>
            <a:pPr>
              <a:buFont typeface="Arial" pitchFamily="34" charset="0"/>
              <a:buChar char="•"/>
            </a:pPr>
            <a:r>
              <a:rPr lang="en-US" sz="1400" dirty="0" smtClean="0">
                <a:latin typeface="Segoe UI" pitchFamily="34" charset="0"/>
                <a:cs typeface="Segoe UI" pitchFamily="34" charset="0"/>
              </a:rPr>
              <a:t>Door to door household survey under progress for UD Tax. 40,000 household completed and approved. This will be uploaded on </a:t>
            </a:r>
            <a:r>
              <a:rPr lang="en-US" sz="1400" u="sng" dirty="0" smtClean="0">
                <a:latin typeface="Segoe UI" pitchFamily="34" charset="0"/>
                <a:cs typeface="Segoe UI" pitchFamily="34" charset="0"/>
              </a:rPr>
              <a:t>UD Tax </a:t>
            </a:r>
            <a:r>
              <a:rPr lang="en-US" sz="1400" dirty="0" smtClean="0">
                <a:latin typeface="Segoe UI" pitchFamily="34" charset="0"/>
                <a:cs typeface="Segoe UI" pitchFamily="34" charset="0"/>
              </a:rPr>
              <a:t>module by 30th Nov. </a:t>
            </a:r>
          </a:p>
          <a:p>
            <a:pPr>
              <a:buFont typeface="Arial" pitchFamily="34" charset="0"/>
              <a:buChar char="•"/>
            </a:pPr>
            <a:r>
              <a:rPr lang="en-US" sz="1400" u="sng" dirty="0" smtClean="0">
                <a:latin typeface="Segoe UI" pitchFamily="34" charset="0"/>
                <a:cs typeface="Segoe UI" pitchFamily="34" charset="0"/>
              </a:rPr>
              <a:t>Fire NOC/ application </a:t>
            </a:r>
            <a:r>
              <a:rPr lang="en-US" sz="1400" dirty="0" smtClean="0">
                <a:latin typeface="Segoe UI" pitchFamily="34" charset="0"/>
                <a:cs typeface="Segoe UI" pitchFamily="34" charset="0"/>
              </a:rPr>
              <a:t>has been received online, fee has been deposited and NOC will soon be generated.</a:t>
            </a:r>
          </a:p>
          <a:p>
            <a:pPr>
              <a:buFont typeface="Arial" pitchFamily="34" charset="0"/>
              <a:buChar char="•"/>
            </a:pPr>
            <a:r>
              <a:rPr lang="en-US" sz="1400" u="sng" dirty="0" smtClean="0">
                <a:latin typeface="Segoe UI" pitchFamily="34" charset="0"/>
                <a:cs typeface="Segoe UI" pitchFamily="34" charset="0"/>
              </a:rPr>
              <a:t>Marriage and Birth/ Death </a:t>
            </a:r>
            <a:r>
              <a:rPr lang="en-US" sz="1400" dirty="0" smtClean="0">
                <a:latin typeface="Segoe UI" pitchFamily="34" charset="0"/>
                <a:cs typeface="Segoe UI" pitchFamily="34" charset="0"/>
              </a:rPr>
              <a:t>– marriage registration applications are being received online and digitally signed certificates are being issued through Pehchan Portal. Birth and Death certificates are also being issued through Pehchan Portal.</a:t>
            </a:r>
          </a:p>
          <a:p>
            <a:pPr>
              <a:buFont typeface="Arial" pitchFamily="34" charset="0"/>
              <a:buChar char="•"/>
            </a:pPr>
            <a:r>
              <a:rPr lang="en-US" sz="1400" u="sng" dirty="0" smtClean="0">
                <a:latin typeface="Segoe UI" pitchFamily="34" charset="0"/>
                <a:cs typeface="Segoe UI" pitchFamily="34" charset="0"/>
              </a:rPr>
              <a:t>Building Permission </a:t>
            </a:r>
            <a:r>
              <a:rPr lang="en-US" sz="1400" dirty="0" smtClean="0">
                <a:latin typeface="Segoe UI" pitchFamily="34" charset="0"/>
                <a:cs typeface="Segoe UI" pitchFamily="34" charset="0"/>
              </a:rPr>
              <a:t>– part of the module architect registration has been done. There are certain issues regarding plan uploading which are being sorted out by Smart Raj.</a:t>
            </a:r>
          </a:p>
        </p:txBody>
      </p:sp>
      <p:pic>
        <p:nvPicPr>
          <p:cNvPr id="8"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Convergence – </a:t>
            </a:r>
            <a:r>
              <a:rPr kumimoji="0" lang="en-US" b="1" i="0" u="none" strike="noStrike" kern="1200" cap="none" spc="0" normalizeH="0" noProof="0" dirty="0" err="1" smtClean="0">
                <a:ln>
                  <a:noFill/>
                </a:ln>
                <a:solidFill>
                  <a:schemeClr val="tx1"/>
                </a:solidFill>
                <a:effectLst/>
                <a:uLnTx/>
                <a:uFillTx/>
                <a:latin typeface="Segoe UI" pitchFamily="34" charset="0"/>
                <a:ea typeface="+mj-ea"/>
                <a:cs typeface="Segoe UI" pitchFamily="34" charset="0"/>
              </a:rPr>
              <a:t>GoI</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State Government, Others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0" name="Rectangle 9"/>
          <p:cNvSpPr/>
          <p:nvPr/>
        </p:nvSpPr>
        <p:spPr>
          <a:xfrm>
            <a:off x="304800" y="1752600"/>
            <a:ext cx="8382000" cy="2246769"/>
          </a:xfrm>
          <a:prstGeom prst="rect">
            <a:avLst/>
          </a:prstGeom>
        </p:spPr>
        <p:txBody>
          <a:bodyPr wrap="square">
            <a:spAutoFit/>
          </a:bodyPr>
          <a:lstStyle/>
          <a:p>
            <a:r>
              <a:rPr lang="en-US" sz="1400" b="1" dirty="0" smtClean="0">
                <a:latin typeface="Segoe UI" pitchFamily="34" charset="0"/>
                <a:cs typeface="Segoe UI" pitchFamily="34" charset="0"/>
              </a:rPr>
              <a:t>(D) Progress in IPDS </a:t>
            </a:r>
          </a:p>
          <a:p>
            <a:r>
              <a:rPr lang="en-US" sz="1400" dirty="0" smtClean="0">
                <a:latin typeface="Segoe UI" pitchFamily="34" charset="0"/>
                <a:cs typeface="Segoe UI" pitchFamily="34" charset="0"/>
              </a:rPr>
              <a:t> AVVNL submitted the revised DPR to GOI and is under the process of approval.</a:t>
            </a:r>
          </a:p>
          <a:p>
            <a:endParaRPr lang="en-US" sz="1400" dirty="0" smtClean="0">
              <a:latin typeface="Segoe UI" pitchFamily="34" charset="0"/>
              <a:cs typeface="Segoe UI" pitchFamily="34" charset="0"/>
            </a:endParaRPr>
          </a:p>
          <a:p>
            <a:r>
              <a:rPr lang="en-US" sz="1400" b="1" dirty="0" smtClean="0">
                <a:latin typeface="Segoe UI" pitchFamily="34" charset="0"/>
                <a:cs typeface="Segoe UI" pitchFamily="34" charset="0"/>
              </a:rPr>
              <a:t> (E) Progress in PNG</a:t>
            </a:r>
          </a:p>
          <a:p>
            <a:r>
              <a:rPr lang="en-US" sz="1400" dirty="0" smtClean="0">
                <a:latin typeface="Segoe UI" pitchFamily="34" charset="0"/>
                <a:cs typeface="Segoe UI" pitchFamily="34" charset="0"/>
              </a:rPr>
              <a:t>Petroleum And Natural Gas Regulatory Board sanction the work for Udaipur and invited tender " Bid No.: PNGRB/CGD/BID/7/2016 "  for laying, building, operating or expanding city or local natural gas distribution network in the geographical area of Udaipur District. </a:t>
            </a:r>
          </a:p>
          <a:p>
            <a:r>
              <a:rPr lang="en-US" sz="1400" dirty="0" smtClean="0">
                <a:latin typeface="Segoe UI" pitchFamily="34" charset="0"/>
                <a:cs typeface="Segoe UI" pitchFamily="34" charset="0"/>
              </a:rPr>
              <a:t>In view of large number of representation received from interested bidders on the issue of uncertain/ distant natural gas pipeline connectivity, the Board deferred the bidding. Revised bidding schedule will be again issued by Board</a:t>
            </a:r>
            <a:endParaRPr lang="en-US" sz="1400" dirty="0">
              <a:latin typeface="Segoe UI" pitchFamily="34" charset="0"/>
              <a:cs typeface="Segoe U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Finance – PPPs and JVs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graphicFrame>
        <p:nvGraphicFramePr>
          <p:cNvPr id="8" name="Table 7"/>
          <p:cNvGraphicFramePr>
            <a:graphicFrameLocks noGrp="1"/>
          </p:cNvGraphicFramePr>
          <p:nvPr/>
        </p:nvGraphicFramePr>
        <p:xfrm>
          <a:off x="228600" y="2057401"/>
          <a:ext cx="8305800" cy="1865141"/>
        </p:xfrm>
        <a:graphic>
          <a:graphicData uri="http://schemas.openxmlformats.org/drawingml/2006/table">
            <a:tbl>
              <a:tblPr firstRow="1" bandRow="1">
                <a:tableStyleId>{073A0DAA-6AF3-43AB-8588-CEC1D06C72B9}</a:tableStyleId>
              </a:tblPr>
              <a:tblGrid>
                <a:gridCol w="1661160"/>
                <a:gridCol w="1661160"/>
                <a:gridCol w="1661160"/>
                <a:gridCol w="1661160"/>
                <a:gridCol w="1661160"/>
              </a:tblGrid>
              <a:tr h="838199">
                <a:tc>
                  <a:txBody>
                    <a:bodyPr/>
                    <a:lstStyle/>
                    <a:p>
                      <a:r>
                        <a:rPr lang="en-US" sz="1400" dirty="0" smtClean="0"/>
                        <a:t>City Name</a:t>
                      </a:r>
                      <a:endParaRPr lang="en-US" sz="1400" dirty="0">
                        <a:latin typeface="Segoe UI" pitchFamily="34" charset="0"/>
                        <a:cs typeface="Segoe UI" pitchFamily="34" charset="0"/>
                      </a:endParaRPr>
                    </a:p>
                  </a:txBody>
                  <a:tcPr/>
                </a:tc>
                <a:tc>
                  <a:txBody>
                    <a:bodyPr/>
                    <a:lstStyle/>
                    <a:p>
                      <a:r>
                        <a:rPr lang="en-US" sz="1400" dirty="0" smtClean="0"/>
                        <a:t>Proposed PPP</a:t>
                      </a:r>
                      <a:r>
                        <a:rPr lang="en-US" sz="1400" baseline="0" dirty="0" smtClean="0"/>
                        <a:t> in SCP </a:t>
                      </a:r>
                      <a:r>
                        <a:rPr lang="en-US" sz="1400" dirty="0" smtClean="0"/>
                        <a:t>(Total No.)</a:t>
                      </a:r>
                      <a:endParaRPr lang="en-US" sz="1400" dirty="0">
                        <a:latin typeface="Segoe UI" pitchFamily="34" charset="0"/>
                        <a:cs typeface="Segoe UI" pitchFamily="34" charset="0"/>
                      </a:endParaRPr>
                    </a:p>
                  </a:txBody>
                  <a:tcPr/>
                </a:tc>
                <a:tc>
                  <a:txBody>
                    <a:bodyPr/>
                    <a:lstStyle/>
                    <a:p>
                      <a:r>
                        <a:rPr lang="en-US" sz="1400" dirty="0" smtClean="0"/>
                        <a:t>Process Started (No)</a:t>
                      </a:r>
                      <a:endParaRPr lang="en-US" sz="1400" dirty="0">
                        <a:latin typeface="Segoe UI" pitchFamily="34" charset="0"/>
                        <a:cs typeface="Segoe UI" pitchFamily="34" charset="0"/>
                      </a:endParaRPr>
                    </a:p>
                  </a:txBody>
                  <a:tcPr/>
                </a:tc>
                <a:tc>
                  <a:txBody>
                    <a:bodyPr/>
                    <a:lstStyle/>
                    <a:p>
                      <a:r>
                        <a:rPr lang="en-US" sz="1400" dirty="0" smtClean="0">
                          <a:solidFill>
                            <a:schemeClr val="bg1"/>
                          </a:solidFill>
                        </a:rPr>
                        <a:t>Likely date of bidding</a:t>
                      </a:r>
                      <a:endParaRPr lang="en-US" sz="1400" dirty="0">
                        <a:solidFill>
                          <a:schemeClr val="bg1"/>
                        </a:solidFill>
                        <a:latin typeface="Segoe UI" pitchFamily="34" charset="0"/>
                        <a:cs typeface="Segoe UI" pitchFamily="34" charset="0"/>
                      </a:endParaRPr>
                    </a:p>
                  </a:txBody>
                  <a:tcPr/>
                </a:tc>
                <a:tc>
                  <a:txBody>
                    <a:bodyPr/>
                    <a:lstStyle/>
                    <a:p>
                      <a:r>
                        <a:rPr lang="en-US" sz="1400" dirty="0" smtClean="0">
                          <a:solidFill>
                            <a:schemeClr val="bg1"/>
                          </a:solidFill>
                        </a:rPr>
                        <a:t>Proposed Private</a:t>
                      </a:r>
                      <a:r>
                        <a:rPr lang="en-US" sz="1400" baseline="0" dirty="0" smtClean="0">
                          <a:solidFill>
                            <a:schemeClr val="bg1"/>
                          </a:solidFill>
                        </a:rPr>
                        <a:t> Finance (Rs. </a:t>
                      </a:r>
                      <a:r>
                        <a:rPr lang="en-US" sz="1400" baseline="0" dirty="0" err="1" smtClean="0">
                          <a:solidFill>
                            <a:schemeClr val="bg1"/>
                          </a:solidFill>
                        </a:rPr>
                        <a:t>Crores</a:t>
                      </a:r>
                      <a:r>
                        <a:rPr lang="en-US" sz="1400" baseline="0" dirty="0" smtClean="0">
                          <a:solidFill>
                            <a:schemeClr val="bg1"/>
                          </a:solidFill>
                        </a:rPr>
                        <a:t>) in bidding</a:t>
                      </a:r>
                      <a:endParaRPr lang="en-US" sz="1400" dirty="0">
                        <a:solidFill>
                          <a:schemeClr val="bg1"/>
                        </a:solidFill>
                        <a:latin typeface="Segoe UI" pitchFamily="34" charset="0"/>
                        <a:cs typeface="Segoe UI" pitchFamily="34" charset="0"/>
                      </a:endParaRPr>
                    </a:p>
                  </a:txBody>
                  <a:tcPr/>
                </a:tc>
              </a:tr>
              <a:tr h="513471">
                <a:tc>
                  <a:txBody>
                    <a:bodyPr/>
                    <a:lstStyle/>
                    <a:p>
                      <a:r>
                        <a:rPr lang="en-US" sz="1200" dirty="0" smtClean="0">
                          <a:latin typeface="Segoe UI" pitchFamily="34" charset="0"/>
                          <a:cs typeface="Segoe UI" pitchFamily="34" charset="0"/>
                        </a:rPr>
                        <a:t>Udaipur</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6</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2</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Refer Next Slide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Refer Next Slide</a:t>
                      </a:r>
                    </a:p>
                    <a:p>
                      <a:endParaRPr lang="en-US" sz="1200" dirty="0">
                        <a:latin typeface="Segoe UI" pitchFamily="34" charset="0"/>
                        <a:cs typeface="Segoe UI" pitchFamily="34" charset="0"/>
                      </a:endParaRPr>
                    </a:p>
                  </a:txBody>
                  <a:tcPr/>
                </a:tc>
              </a:tr>
              <a:tr h="513471">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c>
                  <a:txBody>
                    <a:bodyPr/>
                    <a:lstStyle/>
                    <a:p>
                      <a:endParaRPr lang="en-US" sz="1200" dirty="0">
                        <a:latin typeface="Segoe UI" pitchFamily="34" charset="0"/>
                        <a:cs typeface="Segoe UI" pitchFamily="34" charset="0"/>
                      </a:endParaRPr>
                    </a:p>
                  </a:txBody>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Finance – PPPs and JVs (Contd.)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9" name="Rectangle 8"/>
          <p:cNvSpPr/>
          <p:nvPr/>
        </p:nvSpPr>
        <p:spPr>
          <a:xfrm>
            <a:off x="228600" y="6172200"/>
            <a:ext cx="6858000" cy="400110"/>
          </a:xfrm>
          <a:prstGeom prst="rect">
            <a:avLst/>
          </a:prstGeom>
        </p:spPr>
        <p:txBody>
          <a:bodyPr wrap="square">
            <a:spAutoFit/>
          </a:bodyPr>
          <a:lstStyle/>
          <a:p>
            <a:r>
              <a:rPr lang="en-US" sz="1000" b="1" dirty="0" smtClean="0">
                <a:latin typeface="Segoe UI" pitchFamily="34" charset="0"/>
                <a:cs typeface="Segoe UI" pitchFamily="34" charset="0"/>
              </a:rPr>
              <a:t>N.B. </a:t>
            </a:r>
            <a:r>
              <a:rPr lang="en-US" sz="1000" dirty="0" smtClean="0">
                <a:latin typeface="Segoe UI" pitchFamily="34" charset="0"/>
                <a:cs typeface="Segoe UI" pitchFamily="34" charset="0"/>
              </a:rPr>
              <a:t>The Cost is based on the pro rated Budgeted Cost available against the individual modules from the TOR. This has been done because of the absence of individual Budgeted Cost of line items</a:t>
            </a:r>
            <a:endParaRPr lang="en-US" sz="1000" dirty="0">
              <a:latin typeface="Segoe UI" pitchFamily="34" charset="0"/>
              <a:cs typeface="Segoe UI" pitchFamily="34" charset="0"/>
            </a:endParaRPr>
          </a:p>
        </p:txBody>
      </p:sp>
      <p:sp>
        <p:nvSpPr>
          <p:cNvPr id="10" name="Title 1"/>
          <p:cNvSpPr txBox="1">
            <a:spLocks/>
          </p:cNvSpPr>
          <p:nvPr/>
        </p:nvSpPr>
        <p:spPr>
          <a:xfrm>
            <a:off x="0" y="1447800"/>
            <a:ext cx="7772400" cy="304800"/>
          </a:xfrm>
          <a:prstGeom prst="rect">
            <a:avLst/>
          </a:prstGeom>
        </p:spPr>
        <p:txBody>
          <a:bodyPr vert="horz" lIns="91440" tIns="45720" rIns="91440" bIns="45720" rtlCol="0" anchor="ctr">
            <a:normAutofit fontScale="97500"/>
          </a:bodyPr>
          <a:lstStyle/>
          <a:p>
            <a:pPr lvl="0">
              <a:spcBef>
                <a:spcPct val="0"/>
              </a:spcBef>
            </a:pPr>
            <a:r>
              <a:rPr lang="en-US" sz="1400" b="1" dirty="0" smtClean="0">
                <a:latin typeface="Segoe UI" pitchFamily="34" charset="0"/>
                <a:ea typeface="+mj-ea"/>
                <a:cs typeface="Segoe UI" pitchFamily="34" charset="0"/>
              </a:rPr>
              <a:t>PROJECT DETAILS</a:t>
            </a:r>
            <a:endParaRPr kumimoji="0" lang="en-US" sz="1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Rectangle 11"/>
          <p:cNvSpPr/>
          <p:nvPr/>
        </p:nvSpPr>
        <p:spPr>
          <a:xfrm>
            <a:off x="304800" y="5849778"/>
            <a:ext cx="3810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5849779"/>
            <a:ext cx="1981200" cy="246221"/>
          </a:xfrm>
          <a:prstGeom prst="rect">
            <a:avLst/>
          </a:prstGeom>
        </p:spPr>
        <p:txBody>
          <a:bodyPr wrap="square">
            <a:spAutoFit/>
          </a:bodyPr>
          <a:lstStyle/>
          <a:p>
            <a:r>
              <a:rPr lang="en-US" sz="1000" dirty="0" smtClean="0">
                <a:latin typeface="Segoe UI" pitchFamily="34" charset="0"/>
                <a:cs typeface="Segoe UI" pitchFamily="34" charset="0"/>
              </a:rPr>
              <a:t>RfP under Process/Completed</a:t>
            </a:r>
            <a:endParaRPr lang="en-US" sz="1000" dirty="0">
              <a:latin typeface="Segoe UI" pitchFamily="34" charset="0"/>
              <a:cs typeface="Segoe UI"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76200" y="2057400"/>
            <a:ext cx="8991600" cy="1398371"/>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0" y="3962400"/>
            <a:ext cx="9144000" cy="14811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0" y="3048000"/>
            <a:ext cx="7772400" cy="457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Other Works …</a:t>
            </a:r>
            <a:endParaRPr kumimoji="0" lang="en-US" sz="60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228600" y="1600200"/>
          <a:ext cx="8610601" cy="4968240"/>
        </p:xfrm>
        <a:graphic>
          <a:graphicData uri="http://schemas.openxmlformats.org/drawingml/2006/table">
            <a:tbl>
              <a:tblPr firstRow="1" bandRow="1">
                <a:tableStyleId>{073A0DAA-6AF3-43AB-8588-CEC1D06C72B9}</a:tableStyleId>
              </a:tblPr>
              <a:tblGrid>
                <a:gridCol w="902063"/>
                <a:gridCol w="1612537"/>
                <a:gridCol w="3225800"/>
                <a:gridCol w="2870201"/>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1</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SMART SOLUTIONS - Greening and Environment</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Installation of Ambient Air quality Monitoring facilities .</a:t>
                      </a:r>
                      <a:endParaRPr lang="en-US" sz="1400" dirty="0">
                        <a:latin typeface="Segoe UI" pitchFamily="34" charset="0"/>
                        <a:cs typeface="Segoe UI" pitchFamily="34" charset="0"/>
                      </a:endParaRPr>
                    </a:p>
                  </a:txBody>
                  <a:tcPr/>
                </a:tc>
                <a:tc>
                  <a:txBody>
                    <a:bodyPr/>
                    <a:lstStyle/>
                    <a:p>
                      <a:pPr>
                        <a:buFont typeface="Arial" pitchFamily="34" charset="0"/>
                        <a:buNone/>
                      </a:pPr>
                      <a:r>
                        <a:rPr lang="en-US" sz="1400" dirty="0" smtClean="0">
                          <a:latin typeface="Segoe UI" pitchFamily="34" charset="0"/>
                          <a:cs typeface="Segoe UI" pitchFamily="34" charset="0"/>
                        </a:rPr>
                        <a:t>Rajasthan Government has launched mobile application </a:t>
                      </a:r>
                      <a:r>
                        <a:rPr lang="en-US" sz="1400" dirty="0" err="1" smtClean="0">
                          <a:latin typeface="Segoe UI" pitchFamily="34" charset="0"/>
                          <a:cs typeface="Segoe UI" pitchFamily="34" charset="0"/>
                        </a:rPr>
                        <a:t>RajVayu</a:t>
                      </a:r>
                      <a:r>
                        <a:rPr lang="en-US" sz="1400" dirty="0" smtClean="0">
                          <a:latin typeface="Segoe UI" pitchFamily="34" charset="0"/>
                          <a:cs typeface="Segoe UI" pitchFamily="34" charset="0"/>
                        </a:rPr>
                        <a:t> for sharing information about air quality index of Udaipur.</a:t>
                      </a:r>
                      <a:r>
                        <a:rPr lang="en-US" sz="1400" baseline="0" dirty="0" smtClean="0">
                          <a:latin typeface="Segoe UI" pitchFamily="34" charset="0"/>
                          <a:cs typeface="Segoe UI" pitchFamily="34" charset="0"/>
                        </a:rPr>
                        <a:t> The same will be integrated with the initiative related to installation of Ambient Air Quality Monitoring facility. Work is under progress to get the same propagated through installation of VMS Screens across the City as also the ones that are currently in place </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2</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SMART SOLUTIONS - Greening and Environment</a:t>
                      </a:r>
                    </a:p>
                  </a:txBody>
                  <a:tcPr/>
                </a:tc>
                <a:tc>
                  <a:txBody>
                    <a:bodyPr/>
                    <a:lstStyle/>
                    <a:p>
                      <a:r>
                        <a:rPr lang="en-US" sz="1400" dirty="0" smtClean="0">
                          <a:latin typeface="Segoe UI" pitchFamily="34" charset="0"/>
                          <a:cs typeface="Segoe UI" pitchFamily="34" charset="0"/>
                        </a:rPr>
                        <a:t>Lake Conservation – Real time water quality monitoring probes , floating wetlands and aeration systems</a:t>
                      </a:r>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Options</a:t>
                      </a:r>
                      <a:r>
                        <a:rPr lang="en-US" sz="1400" baseline="0" dirty="0" smtClean="0">
                          <a:latin typeface="Segoe UI" pitchFamily="34" charset="0"/>
                          <a:cs typeface="Segoe UI" pitchFamily="34" charset="0"/>
                        </a:rPr>
                        <a:t> mooted </a:t>
                      </a:r>
                      <a:r>
                        <a:rPr lang="en-US" sz="1400" dirty="0" smtClean="0">
                          <a:latin typeface="Segoe UI" pitchFamily="34" charset="0"/>
                          <a:cs typeface="Segoe UI" pitchFamily="34" charset="0"/>
                        </a:rPr>
                        <a:t>for</a:t>
                      </a:r>
                      <a:r>
                        <a:rPr lang="en-US" sz="1400" baseline="0" dirty="0" smtClean="0">
                          <a:latin typeface="Segoe UI" pitchFamily="34" charset="0"/>
                          <a:cs typeface="Segoe UI" pitchFamily="34" charset="0"/>
                        </a:rPr>
                        <a:t> the installation of a </a:t>
                      </a:r>
                      <a:r>
                        <a:rPr lang="en-US" sz="1400" baseline="0" dirty="0" smtClean="0">
                          <a:solidFill>
                            <a:schemeClr val="tx1"/>
                          </a:solidFill>
                          <a:latin typeface="Segoe UI" pitchFamily="34" charset="0"/>
                          <a:cs typeface="Segoe UI" pitchFamily="34" charset="0"/>
                        </a:rPr>
                        <a:t>water quality monitoring system at prime </a:t>
                      </a:r>
                      <a:r>
                        <a:rPr lang="en-US" sz="1400" baseline="0" dirty="0" smtClean="0">
                          <a:latin typeface="Segoe UI" pitchFamily="34" charset="0"/>
                          <a:cs typeface="Segoe UI" pitchFamily="34" charset="0"/>
                        </a:rPr>
                        <a:t>locations in the City (</a:t>
                      </a:r>
                      <a:r>
                        <a:rPr lang="en-US" sz="1400" baseline="0" dirty="0" err="1" smtClean="0">
                          <a:latin typeface="Segoe UI" pitchFamily="34" charset="0"/>
                          <a:cs typeface="Segoe UI" pitchFamily="34" charset="0"/>
                        </a:rPr>
                        <a:t>Fateh</a:t>
                      </a:r>
                      <a:r>
                        <a:rPr lang="en-US" sz="1400" baseline="0" dirty="0" smtClean="0">
                          <a:latin typeface="Segoe UI" pitchFamily="34" charset="0"/>
                          <a:cs typeface="Segoe UI" pitchFamily="34" charset="0"/>
                        </a:rPr>
                        <a:t> </a:t>
                      </a:r>
                      <a:r>
                        <a:rPr lang="en-US" sz="1400" baseline="0" dirty="0" err="1" smtClean="0">
                          <a:latin typeface="Segoe UI" pitchFamily="34" charset="0"/>
                          <a:cs typeface="Segoe UI" pitchFamily="34" charset="0"/>
                        </a:rPr>
                        <a:t>Sagar</a:t>
                      </a:r>
                      <a:r>
                        <a:rPr lang="en-US" sz="1400" baseline="0" dirty="0" smtClean="0">
                          <a:latin typeface="Segoe UI" pitchFamily="34" charset="0"/>
                          <a:cs typeface="Segoe UI" pitchFamily="34" charset="0"/>
                        </a:rPr>
                        <a:t>, </a:t>
                      </a:r>
                      <a:r>
                        <a:rPr lang="en-US" sz="1400" baseline="0" dirty="0" err="1" smtClean="0">
                          <a:latin typeface="Segoe UI" pitchFamily="34" charset="0"/>
                          <a:cs typeface="Segoe UI" pitchFamily="34" charset="0"/>
                        </a:rPr>
                        <a:t>Goverdhan</a:t>
                      </a:r>
                      <a:r>
                        <a:rPr lang="en-US" sz="1400" baseline="0" dirty="0" smtClean="0">
                          <a:latin typeface="Segoe UI" pitchFamily="34" charset="0"/>
                          <a:cs typeface="Segoe UI" pitchFamily="34" charset="0"/>
                        </a:rPr>
                        <a:t> </a:t>
                      </a:r>
                      <a:r>
                        <a:rPr lang="en-US" sz="1400" baseline="0" dirty="0" err="1" smtClean="0">
                          <a:latin typeface="Segoe UI" pitchFamily="34" charset="0"/>
                          <a:cs typeface="Segoe UI" pitchFamily="34" charset="0"/>
                        </a:rPr>
                        <a:t>Sagar</a:t>
                      </a:r>
                      <a:r>
                        <a:rPr lang="en-US" sz="1400" baseline="0" dirty="0" smtClean="0">
                          <a:latin typeface="Segoe UI" pitchFamily="34" charset="0"/>
                          <a:cs typeface="Segoe UI" pitchFamily="34" charset="0"/>
                        </a:rPr>
                        <a:t>, etc.) and its transmission through VMS Boards</a:t>
                      </a:r>
                    </a:p>
                    <a:p>
                      <a:pPr>
                        <a:buFont typeface="Arial" pitchFamily="34" charset="0"/>
                        <a:buChar char="•"/>
                      </a:pPr>
                      <a:r>
                        <a:rPr lang="en-US" sz="1400" baseline="0" dirty="0" smtClean="0">
                          <a:latin typeface="Segoe UI" pitchFamily="34" charset="0"/>
                          <a:cs typeface="Segoe UI" pitchFamily="34" charset="0"/>
                        </a:rPr>
                        <a:t>EXPECTED DATE OF ISSUE OF RFP: TBD</a:t>
                      </a:r>
                      <a:endParaRPr lang="en-US" sz="1400" dirty="0">
                        <a:latin typeface="Segoe UI" pitchFamily="34" charset="0"/>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52400" y="1524000"/>
          <a:ext cx="8991600" cy="3327400"/>
        </p:xfrm>
        <a:graphic>
          <a:graphicData uri="http://schemas.openxmlformats.org/drawingml/2006/table">
            <a:tbl>
              <a:tblPr firstRow="1" bandRow="1">
                <a:tableStyleId>{073A0DAA-6AF3-43AB-8588-CEC1D06C72B9}</a:tableStyleId>
              </a:tblPr>
              <a:tblGrid>
                <a:gridCol w="860066"/>
                <a:gridCol w="1606655"/>
                <a:gridCol w="2148435"/>
                <a:gridCol w="4376444"/>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3</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SOLAR ENERGY</a:t>
                      </a:r>
                      <a:endParaRPr lang="en-US" sz="1400" dirty="0">
                        <a:latin typeface="Segoe UI" pitchFamily="34" charset="0"/>
                        <a:cs typeface="Segoe UI" pitchFamily="34" charset="0"/>
                      </a:endParaRPr>
                    </a:p>
                  </a:txBody>
                  <a:tcPr/>
                </a:tc>
                <a:tc>
                  <a:txBody>
                    <a:bodyPr/>
                    <a:lstStyle/>
                    <a:p>
                      <a:r>
                        <a:rPr lang="en-US" sz="1400" dirty="0" smtClean="0">
                          <a:solidFill>
                            <a:schemeClr val="tx1"/>
                          </a:solidFill>
                          <a:latin typeface="Segoe UI" pitchFamily="34" charset="0"/>
                          <a:cs typeface="Segoe UI" pitchFamily="34" charset="0"/>
                        </a:rPr>
                        <a:t>Installation of Solar Roof Top plant in Government and Private Buildings in the Udaipur city</a:t>
                      </a:r>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USCL is going to install roof top solar plants in all the government buildings under RESCO model.</a:t>
                      </a:r>
                    </a:p>
                    <a:p>
                      <a:pPr>
                        <a:buFont typeface="Arial" pitchFamily="34" charset="0"/>
                        <a:buChar char="•"/>
                      </a:pPr>
                      <a:r>
                        <a:rPr lang="en-US" sz="1400" dirty="0" smtClean="0">
                          <a:latin typeface="Segoe UI" pitchFamily="34" charset="0"/>
                          <a:cs typeface="Segoe UI" pitchFamily="34" charset="0"/>
                        </a:rPr>
                        <a:t>RFP WITH RESPECT TO INSTALLATION OF SOLAR PANELS</a:t>
                      </a:r>
                      <a:r>
                        <a:rPr lang="en-US" sz="1400" baseline="0" dirty="0" smtClean="0">
                          <a:latin typeface="Segoe UI" pitchFamily="34" charset="0"/>
                          <a:cs typeface="Segoe UI" pitchFamily="34" charset="0"/>
                        </a:rPr>
                        <a:t> ON ROOF TOP OF GOVT. BUILDINGS WILL BE FLOATED IN FEBRUARY, 2017</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4</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SOLAR ENERGY</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Offsite Solar Plant Installation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A land of 10 hectare has been proposed at Tiger Hill for Installation of the offsite Solar Plant. The feasibility study of the land has been carried out by consultant </a:t>
                      </a:r>
                      <a:r>
                        <a:rPr lang="en-US" sz="1400" dirty="0" err="1" smtClean="0">
                          <a:latin typeface="Segoe UI" pitchFamily="34" charset="0"/>
                          <a:cs typeface="Segoe UI" pitchFamily="34" charset="0"/>
                        </a:rPr>
                        <a:t>IRADe</a:t>
                      </a:r>
                      <a:r>
                        <a:rPr lang="en-US" sz="1400" dirty="0" smtClean="0">
                          <a:latin typeface="Segoe UI" pitchFamily="34" charset="0"/>
                          <a:cs typeface="Segoe UI" pitchFamily="34" charset="0"/>
                        </a:rPr>
                        <a:t>.  The land belongs to UIT and proposal of allotment of land has been approved in the trust meeting.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USCL is going to install off site solar plant with the agreement with REIL under RESCO model.</a:t>
                      </a: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1524000"/>
            <a:ext cx="7772400" cy="5047536"/>
          </a:xfrm>
          <a:prstGeom prst="rect">
            <a:avLst/>
          </a:prstGeom>
        </p:spPr>
        <p:txBody>
          <a:bodyPr wrap="square">
            <a:spAutoFit/>
          </a:bodyPr>
          <a:lstStyle/>
          <a:p>
            <a:pPr>
              <a:buFont typeface="Arial" pitchFamily="34" charset="0"/>
              <a:buChar char="•"/>
            </a:pPr>
            <a:r>
              <a:rPr lang="en-US" sz="1400" b="1" dirty="0" smtClean="0">
                <a:latin typeface="Segoe UI" pitchFamily="34" charset="0"/>
                <a:cs typeface="Segoe UI" pitchFamily="34" charset="0"/>
              </a:rPr>
              <a:t>Junction Improvement – </a:t>
            </a:r>
            <a:r>
              <a:rPr lang="en-US" sz="1400" b="1" dirty="0" err="1" smtClean="0">
                <a:latin typeface="Segoe UI" pitchFamily="34" charset="0"/>
                <a:cs typeface="Segoe UI" pitchFamily="34" charset="0"/>
              </a:rPr>
              <a:t>Surajpole</a:t>
            </a:r>
            <a:r>
              <a:rPr lang="en-US" sz="1400" b="1" dirty="0" smtClean="0">
                <a:latin typeface="Segoe UI" pitchFamily="34" charset="0"/>
                <a:cs typeface="Segoe UI" pitchFamily="34" charset="0"/>
              </a:rPr>
              <a:t> Junction</a:t>
            </a:r>
          </a:p>
          <a:p>
            <a:r>
              <a:rPr lang="en-US" sz="1400" dirty="0" smtClean="0">
                <a:latin typeface="Segoe UI" pitchFamily="34" charset="0"/>
                <a:cs typeface="Segoe UI" pitchFamily="34" charset="0"/>
              </a:rPr>
              <a:t>USCL and Nagar Nigam jointly started the junction improvement work with the technical assistance of ICLIE, Smart City Partner of Udaipur. Junction redesigning and planning has been done by ICLIE and the detail modal was discussed with transport, police and local administration than practical demonstration successfully implemented with the help of traffic police. Now USCL is going to implement the plan.</a:t>
            </a:r>
          </a:p>
          <a:p>
            <a:endParaRPr lang="en-US" sz="1400" dirty="0" smtClean="0">
              <a:latin typeface="Segoe UI" pitchFamily="34" charset="0"/>
              <a:cs typeface="Segoe UI" pitchFamily="34" charset="0"/>
            </a:endParaRPr>
          </a:p>
          <a:p>
            <a:r>
              <a:rPr lang="en-US" sz="1400" u="sng" dirty="0" smtClean="0">
                <a:latin typeface="Segoe UI" pitchFamily="34" charset="0"/>
                <a:cs typeface="Segoe UI" pitchFamily="34" charset="0"/>
              </a:rPr>
              <a:t>Landscape design option have been finalized and work is in progress for the purpose of floating a tender for the same</a:t>
            </a:r>
            <a:r>
              <a:rPr lang="en-US" sz="1400" dirty="0" smtClean="0">
                <a:latin typeface="Segoe UI" pitchFamily="34" charset="0"/>
                <a:cs typeface="Segoe UI" pitchFamily="34" charset="0"/>
              </a:rPr>
              <a:t>.</a:t>
            </a:r>
          </a:p>
          <a:p>
            <a:pPr>
              <a:buFont typeface="Arial" pitchFamily="34" charset="0"/>
              <a:buChar char="•"/>
            </a:pPr>
            <a:endParaRPr lang="en-US" sz="1400" dirty="0" smtClean="0">
              <a:latin typeface="Segoe UI" pitchFamily="34" charset="0"/>
              <a:cs typeface="Segoe UI" pitchFamily="34" charset="0"/>
            </a:endParaRPr>
          </a:p>
          <a:p>
            <a:pPr>
              <a:buFont typeface="Arial" pitchFamily="34" charset="0"/>
              <a:buChar char="•"/>
            </a:pPr>
            <a:r>
              <a:rPr lang="en-US" sz="1400" b="1" dirty="0" smtClean="0">
                <a:latin typeface="Segoe UI" pitchFamily="34" charset="0"/>
                <a:cs typeface="Segoe UI" pitchFamily="34" charset="0"/>
              </a:rPr>
              <a:t>Smart Utility</a:t>
            </a:r>
          </a:p>
          <a:p>
            <a:r>
              <a:rPr lang="en-US" sz="1400" dirty="0" smtClean="0">
                <a:latin typeface="Segoe UI" pitchFamily="34" charset="0"/>
                <a:cs typeface="Segoe UI" pitchFamily="34" charset="0"/>
              </a:rPr>
              <a:t>Installation of electric meter will be done under MBC model. Proposal for this MBC model has been sent to MD AVVNL. For water meter letter has been sent to SE PHED</a:t>
            </a:r>
          </a:p>
          <a:p>
            <a:endParaRPr lang="en-US" sz="1400" dirty="0" smtClean="0">
              <a:latin typeface="Segoe UI" pitchFamily="34" charset="0"/>
              <a:cs typeface="Segoe UI" pitchFamily="34" charset="0"/>
            </a:endParaRPr>
          </a:p>
          <a:p>
            <a:endParaRPr lang="en-US" sz="1400" dirty="0" smtClean="0">
              <a:latin typeface="Segoe UI" pitchFamily="34" charset="0"/>
              <a:cs typeface="Segoe UI" pitchFamily="34" charset="0"/>
            </a:endParaRPr>
          </a:p>
          <a:p>
            <a:pPr lvl="0">
              <a:buFont typeface="Arial" pitchFamily="34" charset="0"/>
              <a:buChar char="•"/>
            </a:pPr>
            <a:r>
              <a:rPr lang="en-US" sz="1400" b="1" dirty="0" smtClean="0">
                <a:latin typeface="Segoe UI" pitchFamily="34" charset="0"/>
                <a:cs typeface="Segoe UI" pitchFamily="34" charset="0"/>
              </a:rPr>
              <a:t>Ayad Promenade Development</a:t>
            </a:r>
          </a:p>
          <a:p>
            <a:r>
              <a:rPr lang="en-US" sz="1400" dirty="0" smtClean="0">
                <a:latin typeface="Segoe UI" pitchFamily="34" charset="0"/>
                <a:cs typeface="Segoe UI" pitchFamily="34" charset="0"/>
              </a:rPr>
              <a:t>Work is in progress and preliminary concept note shared with Client in line with the same</a:t>
            </a:r>
          </a:p>
          <a:p>
            <a:endParaRPr lang="en-US" sz="1400" dirty="0" smtClean="0">
              <a:latin typeface="Segoe UI" pitchFamily="34" charset="0"/>
              <a:cs typeface="Segoe UI" pitchFamily="34" charset="0"/>
            </a:endParaRPr>
          </a:p>
          <a:p>
            <a:pPr>
              <a:buFont typeface="Arial" pitchFamily="34" charset="0"/>
              <a:buChar char="•"/>
            </a:pPr>
            <a:r>
              <a:rPr lang="en-US" sz="1400" b="1" dirty="0" smtClean="0">
                <a:latin typeface="Segoe UI" pitchFamily="34" charset="0"/>
                <a:cs typeface="Segoe UI" pitchFamily="34" charset="0"/>
              </a:rPr>
              <a:t>Alternate Route between </a:t>
            </a:r>
            <a:r>
              <a:rPr lang="en-US" sz="1400" b="1" dirty="0" err="1" smtClean="0">
                <a:latin typeface="Segoe UI" pitchFamily="34" charset="0"/>
                <a:cs typeface="Segoe UI" pitchFamily="34" charset="0"/>
              </a:rPr>
              <a:t>Brahmpol</a:t>
            </a:r>
            <a:r>
              <a:rPr lang="en-US" sz="1400" b="1" dirty="0" smtClean="0">
                <a:latin typeface="Segoe UI" pitchFamily="34" charset="0"/>
                <a:cs typeface="Segoe UI" pitchFamily="34" charset="0"/>
              </a:rPr>
              <a:t> and </a:t>
            </a:r>
            <a:r>
              <a:rPr lang="en-US" sz="1400" b="1" dirty="0" err="1" smtClean="0">
                <a:latin typeface="Segoe UI" pitchFamily="34" charset="0"/>
                <a:cs typeface="Segoe UI" pitchFamily="34" charset="0"/>
              </a:rPr>
              <a:t>Chandpol</a:t>
            </a:r>
            <a:endParaRPr lang="en-US" sz="1400" b="1" dirty="0" smtClean="0">
              <a:latin typeface="Segoe UI" pitchFamily="34" charset="0"/>
              <a:cs typeface="Segoe UI" pitchFamily="34" charset="0"/>
            </a:endParaRPr>
          </a:p>
          <a:p>
            <a:endParaRPr lang="en-US" sz="1400" dirty="0" smtClean="0">
              <a:latin typeface="Segoe UI" pitchFamily="34" charset="0"/>
              <a:cs typeface="Segoe UI" pitchFamily="34" charset="0"/>
            </a:endParaRPr>
          </a:p>
          <a:p>
            <a:pPr lvl="0"/>
            <a:r>
              <a:rPr lang="en-US" sz="1400" dirty="0" smtClean="0">
                <a:latin typeface="Segoe UI" pitchFamily="34" charset="0"/>
                <a:cs typeface="Segoe UI" pitchFamily="34" charset="0"/>
              </a:rPr>
              <a:t>Work is in progress with respect to the construction of an alternate route between </a:t>
            </a:r>
            <a:r>
              <a:rPr lang="en-US" sz="1400" dirty="0" err="1" smtClean="0">
                <a:latin typeface="Segoe UI" pitchFamily="34" charset="0"/>
                <a:cs typeface="Segoe UI" pitchFamily="34" charset="0"/>
              </a:rPr>
              <a:t>Brahmpol</a:t>
            </a:r>
            <a:r>
              <a:rPr lang="en-US" sz="1400" dirty="0" smtClean="0">
                <a:latin typeface="Segoe UI" pitchFamily="34" charset="0"/>
                <a:cs typeface="Segoe UI" pitchFamily="34" charset="0"/>
              </a:rPr>
              <a:t> and </a:t>
            </a:r>
            <a:r>
              <a:rPr lang="en-US" sz="1400" dirty="0" err="1" smtClean="0">
                <a:latin typeface="Segoe UI" pitchFamily="34" charset="0"/>
                <a:cs typeface="Segoe UI" pitchFamily="34" charset="0"/>
              </a:rPr>
              <a:t>Chandpol</a:t>
            </a:r>
            <a:endParaRPr lang="en-US" sz="1400" dirty="0" smtClean="0">
              <a:latin typeface="Segoe UI" pitchFamily="34" charset="0"/>
              <a:cs typeface="Segoe UI" pitchFamily="34" charset="0"/>
            </a:endParaRPr>
          </a:p>
          <a:p>
            <a:endParaRPr lang="en-US" sz="1400" dirty="0">
              <a:latin typeface="Segoe UI" pitchFamily="34" charset="0"/>
              <a:cs typeface="Segoe UI" pitchFamily="34" charset="0"/>
            </a:endParaRPr>
          </a:p>
        </p:txBody>
      </p:sp>
      <p:sp>
        <p:nvSpPr>
          <p:cNvPr id="11"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382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PROPOSED WORKS NEXT IN THE PIPELINE</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7" name="Rectangle 6"/>
          <p:cNvSpPr/>
          <p:nvPr/>
        </p:nvSpPr>
        <p:spPr>
          <a:xfrm>
            <a:off x="381000" y="1600200"/>
            <a:ext cx="8077200" cy="4524315"/>
          </a:xfrm>
          <a:prstGeom prst="rect">
            <a:avLst/>
          </a:prstGeom>
        </p:spPr>
        <p:txBody>
          <a:bodyPr wrap="square">
            <a:spAutoFit/>
          </a:bodyPr>
          <a:lstStyle/>
          <a:p>
            <a:pPr>
              <a:buFont typeface="Arial" pitchFamily="34" charset="0"/>
              <a:buChar char="•"/>
            </a:pPr>
            <a:r>
              <a:rPr lang="en-US" sz="1600" dirty="0" smtClean="0">
                <a:latin typeface="Segoe UI" pitchFamily="34" charset="0"/>
                <a:cs typeface="Segoe UI" pitchFamily="34" charset="0"/>
              </a:rPr>
              <a:t>Preparation of RFP related to the installation of </a:t>
            </a:r>
            <a:r>
              <a:rPr lang="en-US" sz="1600" b="1" dirty="0" smtClean="0">
                <a:latin typeface="Segoe UI" pitchFamily="34" charset="0"/>
                <a:cs typeface="Segoe UI" pitchFamily="34" charset="0"/>
              </a:rPr>
              <a:t>VMS Boards </a:t>
            </a:r>
            <a:r>
              <a:rPr lang="en-US" sz="1600" dirty="0" smtClean="0">
                <a:latin typeface="Segoe UI" pitchFamily="34" charset="0"/>
                <a:cs typeface="Segoe UI" pitchFamily="34" charset="0"/>
              </a:rPr>
              <a:t>aimed at display of  public messages and awareness generation of Government‘s social sector schemes</a:t>
            </a:r>
          </a:p>
          <a:p>
            <a:pPr>
              <a:buFont typeface="Arial" pitchFamily="34" charset="0"/>
              <a:buChar char="•"/>
            </a:pPr>
            <a:r>
              <a:rPr lang="en-US" sz="1600" dirty="0" smtClean="0">
                <a:latin typeface="Segoe UI" pitchFamily="34" charset="0"/>
                <a:cs typeface="Segoe UI" pitchFamily="34" charset="0"/>
              </a:rPr>
              <a:t>Development of a </a:t>
            </a:r>
            <a:r>
              <a:rPr lang="en-US" sz="1600" b="1" dirty="0" smtClean="0">
                <a:latin typeface="Segoe UI" pitchFamily="34" charset="0"/>
                <a:cs typeface="Segoe UI" pitchFamily="34" charset="0"/>
              </a:rPr>
              <a:t>Research Center and Institute for Innovation </a:t>
            </a:r>
            <a:r>
              <a:rPr lang="en-US" sz="1600" dirty="0" smtClean="0">
                <a:latin typeface="Segoe UI" pitchFamily="34" charset="0"/>
                <a:cs typeface="Segoe UI" pitchFamily="34" charset="0"/>
              </a:rPr>
              <a:t>– It will serve the following 4 purposes</a:t>
            </a:r>
          </a:p>
          <a:p>
            <a:pPr lvl="1">
              <a:buFont typeface="Wingdings" pitchFamily="2" charset="2"/>
              <a:buChar char="Ø"/>
            </a:pPr>
            <a:r>
              <a:rPr lang="en-US" sz="1600" dirty="0" smtClean="0">
                <a:latin typeface="Segoe UI" pitchFamily="34" charset="0"/>
                <a:cs typeface="Segoe UI" pitchFamily="34" charset="0"/>
              </a:rPr>
              <a:t>Assisting in Technology Start-ups – Linkages with Banks, AMDIC and </a:t>
            </a:r>
            <a:r>
              <a:rPr lang="en-US" sz="1600" dirty="0" err="1" smtClean="0">
                <a:latin typeface="Segoe UI" pitchFamily="34" charset="0"/>
                <a:cs typeface="Segoe UI" pitchFamily="34" charset="0"/>
              </a:rPr>
              <a:t>targetted</a:t>
            </a:r>
            <a:r>
              <a:rPr lang="en-US" sz="1600" dirty="0" smtClean="0">
                <a:latin typeface="Segoe UI" pitchFamily="34" charset="0"/>
                <a:cs typeface="Segoe UI" pitchFamily="34" charset="0"/>
              </a:rPr>
              <a:t> at Welfare of the Minorities</a:t>
            </a:r>
          </a:p>
          <a:p>
            <a:pPr lvl="1">
              <a:buFont typeface="Wingdings" pitchFamily="2" charset="2"/>
              <a:buChar char="Ø"/>
            </a:pPr>
            <a:r>
              <a:rPr lang="en-US" sz="1600" dirty="0" err="1" smtClean="0">
                <a:latin typeface="Segoe UI" pitchFamily="34" charset="0"/>
                <a:cs typeface="Segoe UI" pitchFamily="34" charset="0"/>
              </a:rPr>
              <a:t>MoU</a:t>
            </a:r>
            <a:r>
              <a:rPr lang="en-US" sz="1600" dirty="0" smtClean="0">
                <a:latin typeface="Segoe UI" pitchFamily="34" charset="0"/>
                <a:cs typeface="Segoe UI" pitchFamily="34" charset="0"/>
              </a:rPr>
              <a:t> with Students from Prestigious Institutes to encourage their entrepreneurial initiatives – Linkages with VCFs’</a:t>
            </a:r>
          </a:p>
          <a:p>
            <a:pPr lvl="1">
              <a:buFont typeface="Wingdings" pitchFamily="2" charset="2"/>
              <a:buChar char="Ø"/>
            </a:pPr>
            <a:r>
              <a:rPr lang="en-US" sz="1600" dirty="0" smtClean="0">
                <a:latin typeface="Segoe UI" pitchFamily="34" charset="0"/>
                <a:cs typeface="Segoe UI" pitchFamily="34" charset="0"/>
              </a:rPr>
              <a:t>Living Heritage – Encouragement of Initiatives related to the promotion of art and culture of the region</a:t>
            </a:r>
          </a:p>
          <a:p>
            <a:pPr lvl="1">
              <a:buFont typeface="Wingdings" pitchFamily="2" charset="2"/>
              <a:buChar char="Ø"/>
            </a:pPr>
            <a:r>
              <a:rPr lang="en-US" sz="1600" dirty="0" err="1" smtClean="0">
                <a:latin typeface="Segoe UI" pitchFamily="34" charset="0"/>
                <a:cs typeface="Segoe UI" pitchFamily="34" charset="0"/>
              </a:rPr>
              <a:t>Initiaitives</a:t>
            </a:r>
            <a:r>
              <a:rPr lang="en-US" sz="1600" dirty="0" smtClean="0">
                <a:latin typeface="Segoe UI" pitchFamily="34" charset="0"/>
                <a:cs typeface="Segoe UI" pitchFamily="34" charset="0"/>
              </a:rPr>
              <a:t> related to Solar Park and establishment of a Solar Cell with a view to encourage initiatives in line with making Udaipur the Solar City of India</a:t>
            </a:r>
          </a:p>
          <a:p>
            <a:pPr>
              <a:buFont typeface="Arial" pitchFamily="34" charset="0"/>
              <a:buChar char="•"/>
            </a:pPr>
            <a:r>
              <a:rPr lang="en-US" sz="1600" dirty="0" smtClean="0">
                <a:latin typeface="Segoe UI" pitchFamily="34" charset="0"/>
                <a:cs typeface="Segoe UI" pitchFamily="34" charset="0"/>
              </a:rPr>
              <a:t>Development of </a:t>
            </a:r>
            <a:r>
              <a:rPr lang="en-US" sz="1600" b="1" dirty="0" smtClean="0">
                <a:latin typeface="Segoe UI" pitchFamily="34" charset="0"/>
                <a:cs typeface="Segoe UI" pitchFamily="34" charset="0"/>
              </a:rPr>
              <a:t>Water and Health ATMs</a:t>
            </a:r>
          </a:p>
          <a:p>
            <a:pPr>
              <a:buFont typeface="Arial" pitchFamily="34" charset="0"/>
              <a:buChar char="•"/>
            </a:pPr>
            <a:r>
              <a:rPr lang="en-US" sz="1600" dirty="0" smtClean="0">
                <a:latin typeface="Segoe UI" pitchFamily="34" charset="0"/>
                <a:cs typeface="Segoe UI" pitchFamily="34" charset="0"/>
              </a:rPr>
              <a:t>Setting up </a:t>
            </a:r>
            <a:r>
              <a:rPr lang="en-US" sz="1600" b="1" dirty="0" smtClean="0">
                <a:latin typeface="Segoe UI" pitchFamily="34" charset="0"/>
                <a:cs typeface="Segoe UI" pitchFamily="34" charset="0"/>
              </a:rPr>
              <a:t>rooftop gardens in walled city</a:t>
            </a:r>
            <a:r>
              <a:rPr lang="en-US" sz="1600" dirty="0" smtClean="0">
                <a:latin typeface="Segoe UI" pitchFamily="34" charset="0"/>
                <a:cs typeface="Segoe UI" pitchFamily="34" charset="0"/>
              </a:rPr>
              <a:t>, </a:t>
            </a:r>
            <a:r>
              <a:rPr lang="en-US" sz="1600" b="1" dirty="0" smtClean="0">
                <a:latin typeface="Segoe UI" pitchFamily="34" charset="0"/>
                <a:cs typeface="Segoe UI" pitchFamily="34" charset="0"/>
              </a:rPr>
              <a:t>vertical gardens at suitable locations</a:t>
            </a:r>
            <a:r>
              <a:rPr lang="en-US" sz="1600" dirty="0" smtClean="0">
                <a:latin typeface="Segoe UI" pitchFamily="34" charset="0"/>
                <a:cs typeface="Segoe UI" pitchFamily="34" charset="0"/>
              </a:rPr>
              <a:t>, cross- </a:t>
            </a:r>
            <a:r>
              <a:rPr lang="en-US" sz="1600" dirty="0" err="1" smtClean="0">
                <a:latin typeface="Segoe UI" pitchFamily="34" charset="0"/>
                <a:cs typeface="Segoe UI" pitchFamily="34" charset="0"/>
              </a:rPr>
              <a:t>utilisation</a:t>
            </a:r>
            <a:r>
              <a:rPr lang="en-US" sz="1600" dirty="0" smtClean="0">
                <a:latin typeface="Segoe UI" pitchFamily="34" charset="0"/>
                <a:cs typeface="Segoe UI" pitchFamily="34" charset="0"/>
              </a:rPr>
              <a:t> of electric clamps for holding green pots and incorporating greenery in </a:t>
            </a:r>
            <a:r>
              <a:rPr lang="en-US" sz="1600" dirty="0" err="1" smtClean="0">
                <a:latin typeface="Segoe UI" pitchFamily="34" charset="0"/>
                <a:cs typeface="Segoe UI" pitchFamily="34" charset="0"/>
              </a:rPr>
              <a:t>placemaking</a:t>
            </a:r>
            <a:r>
              <a:rPr lang="en-US" sz="1600" dirty="0" smtClean="0">
                <a:latin typeface="Segoe UI" pitchFamily="34" charset="0"/>
                <a:cs typeface="Segoe UI" pitchFamily="34" charset="0"/>
              </a:rPr>
              <a:t> of squares, plazas and </a:t>
            </a:r>
            <a:r>
              <a:rPr lang="en-US" sz="1600" dirty="0" err="1" smtClean="0">
                <a:latin typeface="Segoe UI" pitchFamily="34" charset="0"/>
                <a:cs typeface="Segoe UI" pitchFamily="34" charset="0"/>
              </a:rPr>
              <a:t>ghats</a:t>
            </a:r>
            <a:r>
              <a:rPr lang="en-US" sz="1600" dirty="0" smtClean="0">
                <a:latin typeface="Segoe UI" pitchFamily="34" charset="0"/>
                <a:cs typeface="Segoe UI" pitchFamily="34" charset="0"/>
              </a:rPr>
              <a:t>. </a:t>
            </a:r>
          </a:p>
          <a:p>
            <a:pPr>
              <a:buFont typeface="Arial" pitchFamily="34" charset="0"/>
              <a:buChar char="•"/>
            </a:pPr>
            <a:r>
              <a:rPr lang="en-US" sz="1600" dirty="0" smtClean="0">
                <a:latin typeface="Segoe UI" pitchFamily="34" charset="0"/>
                <a:cs typeface="Segoe UI" pitchFamily="34" charset="0"/>
              </a:rPr>
              <a:t>Preparation of </a:t>
            </a:r>
            <a:r>
              <a:rPr lang="en-US" sz="1600" b="1" dirty="0" smtClean="0">
                <a:latin typeface="Segoe UI" pitchFamily="34" charset="0"/>
                <a:cs typeface="Segoe UI" pitchFamily="34" charset="0"/>
              </a:rPr>
              <a:t>audio guides for various identified tourist places</a:t>
            </a:r>
            <a:r>
              <a:rPr lang="en-US" sz="1600" dirty="0" smtClean="0">
                <a:latin typeface="Segoe UI" pitchFamily="34" charset="0"/>
                <a:cs typeface="Segoe UI" pitchFamily="34" charset="0"/>
              </a:rPr>
              <a:t>.</a:t>
            </a:r>
          </a:p>
          <a:p>
            <a:pPr>
              <a:buFont typeface="Arial" pitchFamily="34" charset="0"/>
              <a:buChar char="•"/>
            </a:pPr>
            <a:r>
              <a:rPr lang="en-US" sz="1600" dirty="0" smtClean="0">
                <a:latin typeface="Segoe UI" pitchFamily="34" charset="0"/>
                <a:cs typeface="Segoe UI" pitchFamily="34" charset="0"/>
              </a:rPr>
              <a:t>Smart Traffic </a:t>
            </a:r>
            <a:r>
              <a:rPr lang="en-US" sz="1600" dirty="0" err="1" smtClean="0">
                <a:latin typeface="Segoe UI" pitchFamily="34" charset="0"/>
                <a:cs typeface="Segoe UI" pitchFamily="34" charset="0"/>
              </a:rPr>
              <a:t>Signalling</a:t>
            </a:r>
            <a:r>
              <a:rPr lang="en-US" sz="1600" dirty="0" smtClean="0">
                <a:latin typeface="Segoe UI" pitchFamily="34" charset="0"/>
                <a:cs typeface="Segoe UI" pitchFamily="34" charset="0"/>
              </a:rPr>
              <a:t> systems (including </a:t>
            </a:r>
            <a:r>
              <a:rPr lang="en-US" sz="1600" b="1" dirty="0" smtClean="0">
                <a:latin typeface="Segoe UI" pitchFamily="34" charset="0"/>
                <a:cs typeface="Segoe UI" pitchFamily="34" charset="0"/>
              </a:rPr>
              <a:t>3D Zebra Crossings</a:t>
            </a:r>
            <a:r>
              <a:rPr lang="en-US" sz="1600" dirty="0" smtClean="0">
                <a:latin typeface="Segoe UI" pitchFamily="34" charset="0"/>
                <a:cs typeface="Segoe UI" pitchFamily="34" charset="0"/>
              </a:rPr>
              <a:t>)</a:t>
            </a:r>
          </a:p>
        </p:txBody>
      </p:sp>
      <p:sp>
        <p:nvSpPr>
          <p:cNvPr id="9" name="Freeform 53"/>
          <p:cNvSpPr>
            <a:spLocks noEditPoints="1"/>
          </p:cNvSpPr>
          <p:nvPr/>
        </p:nvSpPr>
        <p:spPr bwMode="auto">
          <a:xfrm>
            <a:off x="403225" y="990600"/>
            <a:ext cx="434975" cy="401638"/>
          </a:xfrm>
          <a:custGeom>
            <a:avLst/>
            <a:gdLst>
              <a:gd name="T0" fmla="*/ 863 w 1095"/>
              <a:gd name="T1" fmla="*/ 27 h 1014"/>
              <a:gd name="T2" fmla="*/ 849 w 1095"/>
              <a:gd name="T3" fmla="*/ 20 h 1014"/>
              <a:gd name="T4" fmla="*/ 833 w 1095"/>
              <a:gd name="T5" fmla="*/ 18 h 1014"/>
              <a:gd name="T6" fmla="*/ 625 w 1095"/>
              <a:gd name="T7" fmla="*/ 14 h 1014"/>
              <a:gd name="T8" fmla="*/ 619 w 1095"/>
              <a:gd name="T9" fmla="*/ 7 h 1014"/>
              <a:gd name="T10" fmla="*/ 613 w 1095"/>
              <a:gd name="T11" fmla="*/ 2 h 1014"/>
              <a:gd name="T12" fmla="*/ 606 w 1095"/>
              <a:gd name="T13" fmla="*/ 0 h 1014"/>
              <a:gd name="T14" fmla="*/ 526 w 1095"/>
              <a:gd name="T15" fmla="*/ 0 h 1014"/>
              <a:gd name="T16" fmla="*/ 514 w 1095"/>
              <a:gd name="T17" fmla="*/ 2 h 1014"/>
              <a:gd name="T18" fmla="*/ 506 w 1095"/>
              <a:gd name="T19" fmla="*/ 7 h 1014"/>
              <a:gd name="T20" fmla="*/ 501 w 1095"/>
              <a:gd name="T21" fmla="*/ 17 h 1014"/>
              <a:gd name="T22" fmla="*/ 499 w 1095"/>
              <a:gd name="T23" fmla="*/ 27 h 1014"/>
              <a:gd name="T24" fmla="*/ 118 w 1095"/>
              <a:gd name="T25" fmla="*/ 272 h 1014"/>
              <a:gd name="T26" fmla="*/ 103 w 1095"/>
              <a:gd name="T27" fmla="*/ 274 h 1014"/>
              <a:gd name="T28" fmla="*/ 89 w 1095"/>
              <a:gd name="T29" fmla="*/ 282 h 1014"/>
              <a:gd name="T30" fmla="*/ 3 w 1095"/>
              <a:gd name="T31" fmla="*/ 345 h 1014"/>
              <a:gd name="T32" fmla="*/ 0 w 1095"/>
              <a:gd name="T33" fmla="*/ 351 h 1014"/>
              <a:gd name="T34" fmla="*/ 0 w 1095"/>
              <a:gd name="T35" fmla="*/ 359 h 1014"/>
              <a:gd name="T36" fmla="*/ 3 w 1095"/>
              <a:gd name="T37" fmla="*/ 365 h 1014"/>
              <a:gd name="T38" fmla="*/ 89 w 1095"/>
              <a:gd name="T39" fmla="*/ 428 h 1014"/>
              <a:gd name="T40" fmla="*/ 103 w 1095"/>
              <a:gd name="T41" fmla="*/ 435 h 1014"/>
              <a:gd name="T42" fmla="*/ 118 w 1095"/>
              <a:gd name="T43" fmla="*/ 438 h 1014"/>
              <a:gd name="T44" fmla="*/ 499 w 1095"/>
              <a:gd name="T45" fmla="*/ 985 h 1014"/>
              <a:gd name="T46" fmla="*/ 501 w 1095"/>
              <a:gd name="T47" fmla="*/ 997 h 1014"/>
              <a:gd name="T48" fmla="*/ 506 w 1095"/>
              <a:gd name="T49" fmla="*/ 1005 h 1014"/>
              <a:gd name="T50" fmla="*/ 514 w 1095"/>
              <a:gd name="T51" fmla="*/ 1010 h 1014"/>
              <a:gd name="T52" fmla="*/ 526 w 1095"/>
              <a:gd name="T53" fmla="*/ 1014 h 1014"/>
              <a:gd name="T54" fmla="*/ 607 w 1095"/>
              <a:gd name="T55" fmla="*/ 1013 h 1014"/>
              <a:gd name="T56" fmla="*/ 616 w 1095"/>
              <a:gd name="T57" fmla="*/ 1008 h 1014"/>
              <a:gd name="T58" fmla="*/ 624 w 1095"/>
              <a:gd name="T59" fmla="*/ 1001 h 1014"/>
              <a:gd name="T60" fmla="*/ 628 w 1095"/>
              <a:gd name="T61" fmla="*/ 991 h 1014"/>
              <a:gd name="T62" fmla="*/ 629 w 1095"/>
              <a:gd name="T63" fmla="*/ 652 h 1014"/>
              <a:gd name="T64" fmla="*/ 984 w 1095"/>
              <a:gd name="T65" fmla="*/ 651 h 1014"/>
              <a:gd name="T66" fmla="*/ 1000 w 1095"/>
              <a:gd name="T67" fmla="*/ 647 h 1014"/>
              <a:gd name="T68" fmla="*/ 1088 w 1095"/>
              <a:gd name="T69" fmla="*/ 582 h 1014"/>
              <a:gd name="T70" fmla="*/ 1094 w 1095"/>
              <a:gd name="T71" fmla="*/ 576 h 1014"/>
              <a:gd name="T72" fmla="*/ 1095 w 1095"/>
              <a:gd name="T73" fmla="*/ 570 h 1014"/>
              <a:gd name="T74" fmla="*/ 1094 w 1095"/>
              <a:gd name="T75" fmla="*/ 562 h 1014"/>
              <a:gd name="T76" fmla="*/ 1088 w 1095"/>
              <a:gd name="T77" fmla="*/ 557 h 1014"/>
              <a:gd name="T78" fmla="*/ 1000 w 1095"/>
              <a:gd name="T79" fmla="*/ 492 h 1014"/>
              <a:gd name="T80" fmla="*/ 984 w 1095"/>
              <a:gd name="T81" fmla="*/ 487 h 1014"/>
              <a:gd name="T82" fmla="*/ 629 w 1095"/>
              <a:gd name="T83" fmla="*/ 486 h 1014"/>
              <a:gd name="T84" fmla="*/ 833 w 1095"/>
              <a:gd name="T85" fmla="*/ 184 h 1014"/>
              <a:gd name="T86" fmla="*/ 849 w 1095"/>
              <a:gd name="T87" fmla="*/ 181 h 1014"/>
              <a:gd name="T88" fmla="*/ 863 w 1095"/>
              <a:gd name="T89" fmla="*/ 174 h 1014"/>
              <a:gd name="T90" fmla="*/ 948 w 1095"/>
              <a:gd name="T91" fmla="*/ 111 h 1014"/>
              <a:gd name="T92" fmla="*/ 952 w 1095"/>
              <a:gd name="T93" fmla="*/ 104 h 1014"/>
              <a:gd name="T94" fmla="*/ 952 w 1095"/>
              <a:gd name="T95" fmla="*/ 97 h 1014"/>
              <a:gd name="T96" fmla="*/ 948 w 1095"/>
              <a:gd name="T97" fmla="*/ 91 h 1014"/>
              <a:gd name="T98" fmla="*/ 591 w 1095"/>
              <a:gd name="T99" fmla="*/ 569 h 1014"/>
              <a:gd name="T100" fmla="*/ 536 w 1095"/>
              <a:gd name="T101" fmla="*/ 463 h 1014"/>
              <a:gd name="T102" fmla="*/ 591 w 1095"/>
              <a:gd name="T103" fmla="*/ 569 h 1014"/>
              <a:gd name="T104" fmla="*/ 536 w 1095"/>
              <a:gd name="T105" fmla="*/ 357 h 1014"/>
              <a:gd name="T106" fmla="*/ 591 w 1095"/>
              <a:gd name="T107" fmla="*/ 251 h 1014"/>
              <a:gd name="T108" fmla="*/ 536 w 1095"/>
              <a:gd name="T109" fmla="*/ 676 h 1014"/>
              <a:gd name="T110" fmla="*/ 591 w 1095"/>
              <a:gd name="T111" fmla="*/ 782 h 1014"/>
              <a:gd name="T112" fmla="*/ 536 w 1095"/>
              <a:gd name="T113" fmla="*/ 676 h 1014"/>
              <a:gd name="T114" fmla="*/ 591 w 1095"/>
              <a:gd name="T115" fmla="*/ 144 h 1014"/>
              <a:gd name="T116" fmla="*/ 536 w 1095"/>
              <a:gd name="T117" fmla="*/ 37 h 1014"/>
              <a:gd name="T118" fmla="*/ 536 w 1095"/>
              <a:gd name="T119" fmla="*/ 975 h 1014"/>
              <a:gd name="T120" fmla="*/ 591 w 1095"/>
              <a:gd name="T121" fmla="*/ 888 h 1014"/>
              <a:gd name="T122" fmla="*/ 536 w 1095"/>
              <a:gd name="T123" fmla="*/ 975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14">
                <a:moveTo>
                  <a:pt x="945" y="88"/>
                </a:moveTo>
                <a:lnTo>
                  <a:pt x="863" y="27"/>
                </a:lnTo>
                <a:lnTo>
                  <a:pt x="857" y="23"/>
                </a:lnTo>
                <a:lnTo>
                  <a:pt x="849" y="20"/>
                </a:lnTo>
                <a:lnTo>
                  <a:pt x="841" y="18"/>
                </a:lnTo>
                <a:lnTo>
                  <a:pt x="833" y="18"/>
                </a:lnTo>
                <a:lnTo>
                  <a:pt x="627" y="18"/>
                </a:lnTo>
                <a:lnTo>
                  <a:pt x="625" y="14"/>
                </a:lnTo>
                <a:lnTo>
                  <a:pt x="623" y="10"/>
                </a:lnTo>
                <a:lnTo>
                  <a:pt x="619" y="7"/>
                </a:lnTo>
                <a:lnTo>
                  <a:pt x="616" y="4"/>
                </a:lnTo>
                <a:lnTo>
                  <a:pt x="613" y="2"/>
                </a:lnTo>
                <a:lnTo>
                  <a:pt x="609" y="1"/>
                </a:lnTo>
                <a:lnTo>
                  <a:pt x="606" y="0"/>
                </a:lnTo>
                <a:lnTo>
                  <a:pt x="600" y="0"/>
                </a:lnTo>
                <a:lnTo>
                  <a:pt x="526" y="0"/>
                </a:lnTo>
                <a:lnTo>
                  <a:pt x="520" y="0"/>
                </a:lnTo>
                <a:lnTo>
                  <a:pt x="514" y="2"/>
                </a:lnTo>
                <a:lnTo>
                  <a:pt x="510" y="4"/>
                </a:lnTo>
                <a:lnTo>
                  <a:pt x="506" y="7"/>
                </a:lnTo>
                <a:lnTo>
                  <a:pt x="503" y="11"/>
                </a:lnTo>
                <a:lnTo>
                  <a:pt x="501" y="17"/>
                </a:lnTo>
                <a:lnTo>
                  <a:pt x="499" y="21"/>
                </a:lnTo>
                <a:lnTo>
                  <a:pt x="499" y="27"/>
                </a:lnTo>
                <a:lnTo>
                  <a:pt x="499" y="272"/>
                </a:lnTo>
                <a:lnTo>
                  <a:pt x="118" y="272"/>
                </a:lnTo>
                <a:lnTo>
                  <a:pt x="111" y="272"/>
                </a:lnTo>
                <a:lnTo>
                  <a:pt x="103" y="274"/>
                </a:lnTo>
                <a:lnTo>
                  <a:pt x="95" y="277"/>
                </a:lnTo>
                <a:lnTo>
                  <a:pt x="89" y="282"/>
                </a:lnTo>
                <a:lnTo>
                  <a:pt x="6" y="342"/>
                </a:lnTo>
                <a:lnTo>
                  <a:pt x="3" y="345"/>
                </a:lnTo>
                <a:lnTo>
                  <a:pt x="1" y="348"/>
                </a:lnTo>
                <a:lnTo>
                  <a:pt x="0" y="351"/>
                </a:lnTo>
                <a:lnTo>
                  <a:pt x="0" y="355"/>
                </a:lnTo>
                <a:lnTo>
                  <a:pt x="0" y="359"/>
                </a:lnTo>
                <a:lnTo>
                  <a:pt x="1" y="362"/>
                </a:lnTo>
                <a:lnTo>
                  <a:pt x="3" y="365"/>
                </a:lnTo>
                <a:lnTo>
                  <a:pt x="6" y="367"/>
                </a:lnTo>
                <a:lnTo>
                  <a:pt x="89" y="428"/>
                </a:lnTo>
                <a:lnTo>
                  <a:pt x="95" y="432"/>
                </a:lnTo>
                <a:lnTo>
                  <a:pt x="103" y="435"/>
                </a:lnTo>
                <a:lnTo>
                  <a:pt x="111" y="437"/>
                </a:lnTo>
                <a:lnTo>
                  <a:pt x="118" y="438"/>
                </a:lnTo>
                <a:lnTo>
                  <a:pt x="499" y="438"/>
                </a:lnTo>
                <a:lnTo>
                  <a:pt x="499" y="985"/>
                </a:lnTo>
                <a:lnTo>
                  <a:pt x="499" y="991"/>
                </a:lnTo>
                <a:lnTo>
                  <a:pt x="501" y="997"/>
                </a:lnTo>
                <a:lnTo>
                  <a:pt x="503" y="1001"/>
                </a:lnTo>
                <a:lnTo>
                  <a:pt x="506" y="1005"/>
                </a:lnTo>
                <a:lnTo>
                  <a:pt x="510" y="1008"/>
                </a:lnTo>
                <a:lnTo>
                  <a:pt x="514" y="1010"/>
                </a:lnTo>
                <a:lnTo>
                  <a:pt x="520" y="1013"/>
                </a:lnTo>
                <a:lnTo>
                  <a:pt x="526" y="1014"/>
                </a:lnTo>
                <a:lnTo>
                  <a:pt x="600" y="1014"/>
                </a:lnTo>
                <a:lnTo>
                  <a:pt x="607" y="1013"/>
                </a:lnTo>
                <a:lnTo>
                  <a:pt x="612" y="1010"/>
                </a:lnTo>
                <a:lnTo>
                  <a:pt x="616" y="1008"/>
                </a:lnTo>
                <a:lnTo>
                  <a:pt x="620" y="1005"/>
                </a:lnTo>
                <a:lnTo>
                  <a:pt x="624" y="1001"/>
                </a:lnTo>
                <a:lnTo>
                  <a:pt x="627" y="997"/>
                </a:lnTo>
                <a:lnTo>
                  <a:pt x="628" y="991"/>
                </a:lnTo>
                <a:lnTo>
                  <a:pt x="629" y="985"/>
                </a:lnTo>
                <a:lnTo>
                  <a:pt x="629" y="652"/>
                </a:lnTo>
                <a:lnTo>
                  <a:pt x="977" y="652"/>
                </a:lnTo>
                <a:lnTo>
                  <a:pt x="984" y="651"/>
                </a:lnTo>
                <a:lnTo>
                  <a:pt x="992" y="649"/>
                </a:lnTo>
                <a:lnTo>
                  <a:pt x="1000" y="647"/>
                </a:lnTo>
                <a:lnTo>
                  <a:pt x="1006" y="643"/>
                </a:lnTo>
                <a:lnTo>
                  <a:pt x="1088" y="582"/>
                </a:lnTo>
                <a:lnTo>
                  <a:pt x="1092" y="579"/>
                </a:lnTo>
                <a:lnTo>
                  <a:pt x="1094" y="576"/>
                </a:lnTo>
                <a:lnTo>
                  <a:pt x="1095" y="573"/>
                </a:lnTo>
                <a:lnTo>
                  <a:pt x="1095" y="570"/>
                </a:lnTo>
                <a:lnTo>
                  <a:pt x="1095" y="565"/>
                </a:lnTo>
                <a:lnTo>
                  <a:pt x="1094" y="562"/>
                </a:lnTo>
                <a:lnTo>
                  <a:pt x="1092" y="559"/>
                </a:lnTo>
                <a:lnTo>
                  <a:pt x="1088" y="557"/>
                </a:lnTo>
                <a:lnTo>
                  <a:pt x="1006" y="496"/>
                </a:lnTo>
                <a:lnTo>
                  <a:pt x="1000" y="492"/>
                </a:lnTo>
                <a:lnTo>
                  <a:pt x="992" y="489"/>
                </a:lnTo>
                <a:lnTo>
                  <a:pt x="984" y="487"/>
                </a:lnTo>
                <a:lnTo>
                  <a:pt x="977" y="486"/>
                </a:lnTo>
                <a:lnTo>
                  <a:pt x="629" y="486"/>
                </a:lnTo>
                <a:lnTo>
                  <a:pt x="629" y="184"/>
                </a:lnTo>
                <a:lnTo>
                  <a:pt x="833" y="184"/>
                </a:lnTo>
                <a:lnTo>
                  <a:pt x="841" y="183"/>
                </a:lnTo>
                <a:lnTo>
                  <a:pt x="849" y="181"/>
                </a:lnTo>
                <a:lnTo>
                  <a:pt x="857" y="178"/>
                </a:lnTo>
                <a:lnTo>
                  <a:pt x="863" y="174"/>
                </a:lnTo>
                <a:lnTo>
                  <a:pt x="945" y="113"/>
                </a:lnTo>
                <a:lnTo>
                  <a:pt x="948" y="111"/>
                </a:lnTo>
                <a:lnTo>
                  <a:pt x="950" y="108"/>
                </a:lnTo>
                <a:lnTo>
                  <a:pt x="952" y="104"/>
                </a:lnTo>
                <a:lnTo>
                  <a:pt x="952" y="100"/>
                </a:lnTo>
                <a:lnTo>
                  <a:pt x="952" y="97"/>
                </a:lnTo>
                <a:lnTo>
                  <a:pt x="950" y="94"/>
                </a:lnTo>
                <a:lnTo>
                  <a:pt x="948" y="91"/>
                </a:lnTo>
                <a:lnTo>
                  <a:pt x="945" y="88"/>
                </a:lnTo>
                <a:close/>
                <a:moveTo>
                  <a:pt x="591" y="569"/>
                </a:moveTo>
                <a:lnTo>
                  <a:pt x="536" y="569"/>
                </a:lnTo>
                <a:lnTo>
                  <a:pt x="536" y="463"/>
                </a:lnTo>
                <a:lnTo>
                  <a:pt x="591" y="463"/>
                </a:lnTo>
                <a:lnTo>
                  <a:pt x="591" y="569"/>
                </a:lnTo>
                <a:close/>
                <a:moveTo>
                  <a:pt x="591" y="357"/>
                </a:moveTo>
                <a:lnTo>
                  <a:pt x="536" y="357"/>
                </a:lnTo>
                <a:lnTo>
                  <a:pt x="536" y="251"/>
                </a:lnTo>
                <a:lnTo>
                  <a:pt x="591" y="251"/>
                </a:lnTo>
                <a:lnTo>
                  <a:pt x="591" y="357"/>
                </a:lnTo>
                <a:close/>
                <a:moveTo>
                  <a:pt x="536" y="676"/>
                </a:moveTo>
                <a:lnTo>
                  <a:pt x="591" y="676"/>
                </a:lnTo>
                <a:lnTo>
                  <a:pt x="591" y="782"/>
                </a:lnTo>
                <a:lnTo>
                  <a:pt x="536" y="782"/>
                </a:lnTo>
                <a:lnTo>
                  <a:pt x="536" y="676"/>
                </a:lnTo>
                <a:close/>
                <a:moveTo>
                  <a:pt x="591" y="37"/>
                </a:moveTo>
                <a:lnTo>
                  <a:pt x="591" y="144"/>
                </a:lnTo>
                <a:lnTo>
                  <a:pt x="536" y="144"/>
                </a:lnTo>
                <a:lnTo>
                  <a:pt x="536" y="37"/>
                </a:lnTo>
                <a:lnTo>
                  <a:pt x="591" y="37"/>
                </a:lnTo>
                <a:close/>
                <a:moveTo>
                  <a:pt x="536" y="975"/>
                </a:moveTo>
                <a:lnTo>
                  <a:pt x="536" y="888"/>
                </a:lnTo>
                <a:lnTo>
                  <a:pt x="591" y="888"/>
                </a:lnTo>
                <a:lnTo>
                  <a:pt x="591" y="975"/>
                </a:lnTo>
                <a:lnTo>
                  <a:pt x="536" y="97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295400" y="1295400"/>
            <a:ext cx="6172200" cy="457199"/>
          </a:xfrm>
          <a:prstGeom prst="rect">
            <a:avLst/>
          </a:prstGeom>
        </p:spPr>
        <p:txBody>
          <a:bodyPr vert="horz" lIns="91440" tIns="45720" rIns="91440" bIns="45720" rtlCol="0" anchor="ctr">
            <a:normAutofit fontScale="97500"/>
          </a:bodyPr>
          <a:lstStyle/>
          <a:p>
            <a:pPr lvl="0">
              <a:spcBef>
                <a:spcPct val="0"/>
              </a:spcBef>
              <a:defRPr/>
            </a:pPr>
            <a:r>
              <a:rPr lang="en-US" sz="1600" b="1" dirty="0" smtClean="0">
                <a:latin typeface="Segoe UI" pitchFamily="34" charset="0"/>
                <a:cs typeface="Segoe UI" pitchFamily="34" charset="0"/>
              </a:rPr>
              <a:t>LIST OF PROJECTS – WORK IS IN PROGRESS/COMPLETED</a:t>
            </a:r>
            <a:endParaRPr lang="en-US" sz="1600" dirty="0" smtClean="0">
              <a:latin typeface="Segoe UI" pitchFamily="34" charset="0"/>
              <a:cs typeface="Segoe UI" pitchFamily="34" charset="0"/>
            </a:endParaRPr>
          </a:p>
        </p:txBody>
      </p:sp>
      <p:sp>
        <p:nvSpPr>
          <p:cNvPr id="10" name="Freeform 17"/>
          <p:cNvSpPr>
            <a:spLocks noEditPoints="1"/>
          </p:cNvSpPr>
          <p:nvPr/>
        </p:nvSpPr>
        <p:spPr bwMode="auto">
          <a:xfrm>
            <a:off x="838200" y="1371600"/>
            <a:ext cx="302559" cy="361106"/>
          </a:xfrm>
          <a:custGeom>
            <a:avLst/>
            <a:gdLst>
              <a:gd name="T0" fmla="*/ 412 w 2667"/>
              <a:gd name="T1" fmla="*/ 573 h 2951"/>
              <a:gd name="T2" fmla="*/ 933 w 2667"/>
              <a:gd name="T3" fmla="*/ 156 h 2951"/>
              <a:gd name="T4" fmla="*/ 1435 w 2667"/>
              <a:gd name="T5" fmla="*/ 0 h 2951"/>
              <a:gd name="T6" fmla="*/ 2245 w 2667"/>
              <a:gd name="T7" fmla="*/ 505 h 2951"/>
              <a:gd name="T8" fmla="*/ 2667 w 2667"/>
              <a:gd name="T9" fmla="*/ 708 h 2951"/>
              <a:gd name="T10" fmla="*/ 2667 w 2667"/>
              <a:gd name="T11" fmla="*/ 1985 h 2951"/>
              <a:gd name="T12" fmla="*/ 2527 w 2667"/>
              <a:gd name="T13" fmla="*/ 2624 h 2951"/>
              <a:gd name="T14" fmla="*/ 2546 w 2667"/>
              <a:gd name="T15" fmla="*/ 2517 h 2951"/>
              <a:gd name="T16" fmla="*/ 2598 w 2667"/>
              <a:gd name="T17" fmla="*/ 2277 h 2951"/>
              <a:gd name="T18" fmla="*/ 2541 w 2667"/>
              <a:gd name="T19" fmla="*/ 2024 h 2951"/>
              <a:gd name="T20" fmla="*/ 2475 w 2667"/>
              <a:gd name="T21" fmla="*/ 1566 h 2951"/>
              <a:gd name="T22" fmla="*/ 2475 w 2667"/>
              <a:gd name="T23" fmla="*/ 845 h 2951"/>
              <a:gd name="T24" fmla="*/ 1194 w 2667"/>
              <a:gd name="T25" fmla="*/ 773 h 2951"/>
              <a:gd name="T26" fmla="*/ 198 w 2667"/>
              <a:gd name="T27" fmla="*/ 1073 h 2951"/>
              <a:gd name="T28" fmla="*/ 198 w 2667"/>
              <a:gd name="T29" fmla="*/ 2076 h 2951"/>
              <a:gd name="T30" fmla="*/ 802 w 2667"/>
              <a:gd name="T31" fmla="*/ 2377 h 2951"/>
              <a:gd name="T32" fmla="*/ 1581 w 2667"/>
              <a:gd name="T33" fmla="*/ 2394 h 2951"/>
              <a:gd name="T34" fmla="*/ 1592 w 2667"/>
              <a:gd name="T35" fmla="*/ 2624 h 2951"/>
              <a:gd name="T36" fmla="*/ 533 w 2667"/>
              <a:gd name="T37" fmla="*/ 2624 h 2951"/>
              <a:gd name="T38" fmla="*/ 0 w 2667"/>
              <a:gd name="T39" fmla="*/ 1985 h 2951"/>
              <a:gd name="T40" fmla="*/ 0 w 2667"/>
              <a:gd name="T41" fmla="*/ 708 h 2951"/>
              <a:gd name="T42" fmla="*/ 1950 w 2667"/>
              <a:gd name="T43" fmla="*/ 1606 h 2951"/>
              <a:gd name="T44" fmla="*/ 1369 w 2667"/>
              <a:gd name="T45" fmla="*/ 581 h 2951"/>
              <a:gd name="T46" fmla="*/ 2024 w 2667"/>
              <a:gd name="T47" fmla="*/ 465 h 2951"/>
              <a:gd name="T48" fmla="*/ 1370 w 2667"/>
              <a:gd name="T49" fmla="*/ 116 h 2951"/>
              <a:gd name="T50" fmla="*/ 713 w 2667"/>
              <a:gd name="T51" fmla="*/ 465 h 2951"/>
              <a:gd name="T52" fmla="*/ 1427 w 2667"/>
              <a:gd name="T53" fmla="*/ 287 h 2951"/>
              <a:gd name="T54" fmla="*/ 1449 w 2667"/>
              <a:gd name="T55" fmla="*/ 351 h 2951"/>
              <a:gd name="T56" fmla="*/ 1416 w 2667"/>
              <a:gd name="T57" fmla="*/ 408 h 2951"/>
              <a:gd name="T58" fmla="*/ 1342 w 2667"/>
              <a:gd name="T59" fmla="*/ 408 h 2951"/>
              <a:gd name="T60" fmla="*/ 1308 w 2667"/>
              <a:gd name="T61" fmla="*/ 351 h 2951"/>
              <a:gd name="T62" fmla="*/ 1331 w 2667"/>
              <a:gd name="T63" fmla="*/ 287 h 2951"/>
              <a:gd name="T64" fmla="*/ 2077 w 2667"/>
              <a:gd name="T65" fmla="*/ 2888 h 2951"/>
              <a:gd name="T66" fmla="*/ 1881 w 2667"/>
              <a:gd name="T67" fmla="*/ 2616 h 2951"/>
              <a:gd name="T68" fmla="*/ 1733 w 2667"/>
              <a:gd name="T69" fmla="*/ 2454 h 2951"/>
              <a:gd name="T70" fmla="*/ 1702 w 2667"/>
              <a:gd name="T71" fmla="*/ 2243 h 2951"/>
              <a:gd name="T72" fmla="*/ 1748 w 2667"/>
              <a:gd name="T73" fmla="*/ 2102 h 2951"/>
              <a:gd name="T74" fmla="*/ 1871 w 2667"/>
              <a:gd name="T75" fmla="*/ 1980 h 2951"/>
              <a:gd name="T76" fmla="*/ 2055 w 2667"/>
              <a:gd name="T77" fmla="*/ 1927 h 2951"/>
              <a:gd name="T78" fmla="*/ 2261 w 2667"/>
              <a:gd name="T79" fmla="*/ 1971 h 2951"/>
              <a:gd name="T80" fmla="*/ 2410 w 2667"/>
              <a:gd name="T81" fmla="*/ 2122 h 2951"/>
              <a:gd name="T82" fmla="*/ 2438 w 2667"/>
              <a:gd name="T83" fmla="*/ 2374 h 2951"/>
              <a:gd name="T84" fmla="*/ 2310 w 2667"/>
              <a:gd name="T85" fmla="*/ 2588 h 2951"/>
              <a:gd name="T86" fmla="*/ 2176 w 2667"/>
              <a:gd name="T87" fmla="*/ 2143 h 2951"/>
              <a:gd name="T88" fmla="*/ 2256 w 2667"/>
              <a:gd name="T89" fmla="*/ 2293 h 2951"/>
              <a:gd name="T90" fmla="*/ 2176 w 2667"/>
              <a:gd name="T91" fmla="*/ 2444 h 2951"/>
              <a:gd name="T92" fmla="*/ 2002 w 2667"/>
              <a:gd name="T93" fmla="*/ 2460 h 2951"/>
              <a:gd name="T94" fmla="*/ 1893 w 2667"/>
              <a:gd name="T95" fmla="*/ 2330 h 2951"/>
              <a:gd name="T96" fmla="*/ 1943 w 2667"/>
              <a:gd name="T97" fmla="*/ 2165 h 2951"/>
              <a:gd name="T98" fmla="*/ 2275 w 2667"/>
              <a:gd name="T99" fmla="*/ 1820 h 2951"/>
              <a:gd name="T100" fmla="*/ 2004 w 2667"/>
              <a:gd name="T101" fmla="*/ 1798 h 2951"/>
              <a:gd name="T102" fmla="*/ 1660 w 2667"/>
              <a:gd name="T103" fmla="*/ 1974 h 2951"/>
              <a:gd name="T104" fmla="*/ 1582 w 2667"/>
              <a:gd name="T105" fmla="*/ 2138 h 2951"/>
              <a:gd name="T106" fmla="*/ 1119 w 2667"/>
              <a:gd name="T107" fmla="*/ 2217 h 2951"/>
              <a:gd name="T108" fmla="*/ 368 w 2667"/>
              <a:gd name="T109" fmla="*/ 2217 h 2951"/>
              <a:gd name="T110" fmla="*/ 368 w 2667"/>
              <a:gd name="T111" fmla="*/ 1394 h 2951"/>
              <a:gd name="T112" fmla="*/ 852 w 2667"/>
              <a:gd name="T113" fmla="*/ 899 h 2951"/>
              <a:gd name="T114" fmla="*/ 2063 w 2667"/>
              <a:gd name="T115" fmla="*/ 899 h 2951"/>
              <a:gd name="T116" fmla="*/ 2304 w 2667"/>
              <a:gd name="T117" fmla="*/ 1363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7" h="2951">
                <a:moveTo>
                  <a:pt x="0" y="581"/>
                </a:moveTo>
                <a:lnTo>
                  <a:pt x="51" y="581"/>
                </a:lnTo>
                <a:lnTo>
                  <a:pt x="101" y="581"/>
                </a:lnTo>
                <a:lnTo>
                  <a:pt x="152" y="581"/>
                </a:lnTo>
                <a:lnTo>
                  <a:pt x="202" y="581"/>
                </a:lnTo>
                <a:lnTo>
                  <a:pt x="253" y="581"/>
                </a:lnTo>
                <a:lnTo>
                  <a:pt x="304" y="581"/>
                </a:lnTo>
                <a:lnTo>
                  <a:pt x="355" y="581"/>
                </a:lnTo>
                <a:lnTo>
                  <a:pt x="405" y="581"/>
                </a:lnTo>
                <a:lnTo>
                  <a:pt x="412" y="573"/>
                </a:lnTo>
                <a:lnTo>
                  <a:pt x="432" y="555"/>
                </a:lnTo>
                <a:lnTo>
                  <a:pt x="464" y="528"/>
                </a:lnTo>
                <a:lnTo>
                  <a:pt x="507" y="494"/>
                </a:lnTo>
                <a:lnTo>
                  <a:pt x="558" y="453"/>
                </a:lnTo>
                <a:lnTo>
                  <a:pt x="615" y="407"/>
                </a:lnTo>
                <a:lnTo>
                  <a:pt x="677" y="358"/>
                </a:lnTo>
                <a:lnTo>
                  <a:pt x="742" y="307"/>
                </a:lnTo>
                <a:lnTo>
                  <a:pt x="807" y="255"/>
                </a:lnTo>
                <a:lnTo>
                  <a:pt x="872" y="204"/>
                </a:lnTo>
                <a:lnTo>
                  <a:pt x="933" y="156"/>
                </a:lnTo>
                <a:lnTo>
                  <a:pt x="990" y="111"/>
                </a:lnTo>
                <a:lnTo>
                  <a:pt x="1039" y="72"/>
                </a:lnTo>
                <a:lnTo>
                  <a:pt x="1081" y="40"/>
                </a:lnTo>
                <a:lnTo>
                  <a:pt x="1112" y="15"/>
                </a:lnTo>
                <a:lnTo>
                  <a:pt x="1131" y="0"/>
                </a:lnTo>
                <a:lnTo>
                  <a:pt x="1191" y="0"/>
                </a:lnTo>
                <a:lnTo>
                  <a:pt x="1253" y="0"/>
                </a:lnTo>
                <a:lnTo>
                  <a:pt x="1313" y="0"/>
                </a:lnTo>
                <a:lnTo>
                  <a:pt x="1375" y="0"/>
                </a:lnTo>
                <a:lnTo>
                  <a:pt x="1435" y="0"/>
                </a:lnTo>
                <a:lnTo>
                  <a:pt x="1497" y="0"/>
                </a:lnTo>
                <a:lnTo>
                  <a:pt x="1557" y="0"/>
                </a:lnTo>
                <a:lnTo>
                  <a:pt x="1619" y="0"/>
                </a:lnTo>
                <a:lnTo>
                  <a:pt x="1708" y="72"/>
                </a:lnTo>
                <a:lnTo>
                  <a:pt x="1797" y="145"/>
                </a:lnTo>
                <a:lnTo>
                  <a:pt x="1887" y="217"/>
                </a:lnTo>
                <a:lnTo>
                  <a:pt x="1976" y="289"/>
                </a:lnTo>
                <a:lnTo>
                  <a:pt x="2065" y="361"/>
                </a:lnTo>
                <a:lnTo>
                  <a:pt x="2155" y="433"/>
                </a:lnTo>
                <a:lnTo>
                  <a:pt x="2245" y="505"/>
                </a:lnTo>
                <a:lnTo>
                  <a:pt x="2334" y="577"/>
                </a:lnTo>
                <a:lnTo>
                  <a:pt x="2345" y="579"/>
                </a:lnTo>
                <a:lnTo>
                  <a:pt x="2378" y="581"/>
                </a:lnTo>
                <a:lnTo>
                  <a:pt x="2426" y="581"/>
                </a:lnTo>
                <a:lnTo>
                  <a:pt x="2483" y="582"/>
                </a:lnTo>
                <a:lnTo>
                  <a:pt x="2542" y="582"/>
                </a:lnTo>
                <a:lnTo>
                  <a:pt x="2596" y="581"/>
                </a:lnTo>
                <a:lnTo>
                  <a:pt x="2640" y="581"/>
                </a:lnTo>
                <a:lnTo>
                  <a:pt x="2667" y="581"/>
                </a:lnTo>
                <a:lnTo>
                  <a:pt x="2667" y="708"/>
                </a:lnTo>
                <a:lnTo>
                  <a:pt x="2667" y="836"/>
                </a:lnTo>
                <a:lnTo>
                  <a:pt x="2667" y="964"/>
                </a:lnTo>
                <a:lnTo>
                  <a:pt x="2667" y="1091"/>
                </a:lnTo>
                <a:lnTo>
                  <a:pt x="2667" y="1219"/>
                </a:lnTo>
                <a:lnTo>
                  <a:pt x="2667" y="1347"/>
                </a:lnTo>
                <a:lnTo>
                  <a:pt x="2667" y="1474"/>
                </a:lnTo>
                <a:lnTo>
                  <a:pt x="2667" y="1602"/>
                </a:lnTo>
                <a:lnTo>
                  <a:pt x="2667" y="1730"/>
                </a:lnTo>
                <a:lnTo>
                  <a:pt x="2667" y="1857"/>
                </a:lnTo>
                <a:lnTo>
                  <a:pt x="2667" y="1985"/>
                </a:lnTo>
                <a:lnTo>
                  <a:pt x="2667" y="2113"/>
                </a:lnTo>
                <a:lnTo>
                  <a:pt x="2667" y="2240"/>
                </a:lnTo>
                <a:lnTo>
                  <a:pt x="2667" y="2369"/>
                </a:lnTo>
                <a:lnTo>
                  <a:pt x="2667" y="2496"/>
                </a:lnTo>
                <a:lnTo>
                  <a:pt x="2667" y="2624"/>
                </a:lnTo>
                <a:lnTo>
                  <a:pt x="2638" y="2624"/>
                </a:lnTo>
                <a:lnTo>
                  <a:pt x="2609" y="2624"/>
                </a:lnTo>
                <a:lnTo>
                  <a:pt x="2581" y="2624"/>
                </a:lnTo>
                <a:lnTo>
                  <a:pt x="2554" y="2624"/>
                </a:lnTo>
                <a:lnTo>
                  <a:pt x="2527" y="2624"/>
                </a:lnTo>
                <a:lnTo>
                  <a:pt x="2499" y="2624"/>
                </a:lnTo>
                <a:lnTo>
                  <a:pt x="2470" y="2624"/>
                </a:lnTo>
                <a:lnTo>
                  <a:pt x="2440" y="2624"/>
                </a:lnTo>
                <a:lnTo>
                  <a:pt x="2459" y="2613"/>
                </a:lnTo>
                <a:lnTo>
                  <a:pt x="2477" y="2600"/>
                </a:lnTo>
                <a:lnTo>
                  <a:pt x="2493" y="2587"/>
                </a:lnTo>
                <a:lnTo>
                  <a:pt x="2508" y="2571"/>
                </a:lnTo>
                <a:lnTo>
                  <a:pt x="2522" y="2554"/>
                </a:lnTo>
                <a:lnTo>
                  <a:pt x="2535" y="2536"/>
                </a:lnTo>
                <a:lnTo>
                  <a:pt x="2546" y="2517"/>
                </a:lnTo>
                <a:lnTo>
                  <a:pt x="2557" y="2496"/>
                </a:lnTo>
                <a:lnTo>
                  <a:pt x="2566" y="2474"/>
                </a:lnTo>
                <a:lnTo>
                  <a:pt x="2574" y="2452"/>
                </a:lnTo>
                <a:lnTo>
                  <a:pt x="2581" y="2428"/>
                </a:lnTo>
                <a:lnTo>
                  <a:pt x="2586" y="2404"/>
                </a:lnTo>
                <a:lnTo>
                  <a:pt x="2590" y="2380"/>
                </a:lnTo>
                <a:lnTo>
                  <a:pt x="2594" y="2354"/>
                </a:lnTo>
                <a:lnTo>
                  <a:pt x="2596" y="2329"/>
                </a:lnTo>
                <a:lnTo>
                  <a:pt x="2598" y="2303"/>
                </a:lnTo>
                <a:lnTo>
                  <a:pt x="2598" y="2277"/>
                </a:lnTo>
                <a:lnTo>
                  <a:pt x="2596" y="2251"/>
                </a:lnTo>
                <a:lnTo>
                  <a:pt x="2594" y="2223"/>
                </a:lnTo>
                <a:lnTo>
                  <a:pt x="2591" y="2197"/>
                </a:lnTo>
                <a:lnTo>
                  <a:pt x="2587" y="2171"/>
                </a:lnTo>
                <a:lnTo>
                  <a:pt x="2582" y="2145"/>
                </a:lnTo>
                <a:lnTo>
                  <a:pt x="2576" y="2120"/>
                </a:lnTo>
                <a:lnTo>
                  <a:pt x="2568" y="2095"/>
                </a:lnTo>
                <a:lnTo>
                  <a:pt x="2560" y="2071"/>
                </a:lnTo>
                <a:lnTo>
                  <a:pt x="2552" y="2047"/>
                </a:lnTo>
                <a:lnTo>
                  <a:pt x="2541" y="2024"/>
                </a:lnTo>
                <a:lnTo>
                  <a:pt x="2530" y="2002"/>
                </a:lnTo>
                <a:lnTo>
                  <a:pt x="2518" y="1981"/>
                </a:lnTo>
                <a:lnTo>
                  <a:pt x="2505" y="1961"/>
                </a:lnTo>
                <a:lnTo>
                  <a:pt x="2491" y="1943"/>
                </a:lnTo>
                <a:lnTo>
                  <a:pt x="2475" y="1925"/>
                </a:lnTo>
                <a:lnTo>
                  <a:pt x="2475" y="1853"/>
                </a:lnTo>
                <a:lnTo>
                  <a:pt x="2475" y="1782"/>
                </a:lnTo>
                <a:lnTo>
                  <a:pt x="2475" y="1710"/>
                </a:lnTo>
                <a:lnTo>
                  <a:pt x="2475" y="1638"/>
                </a:lnTo>
                <a:lnTo>
                  <a:pt x="2475" y="1566"/>
                </a:lnTo>
                <a:lnTo>
                  <a:pt x="2475" y="1493"/>
                </a:lnTo>
                <a:lnTo>
                  <a:pt x="2475" y="1421"/>
                </a:lnTo>
                <a:lnTo>
                  <a:pt x="2475" y="1349"/>
                </a:lnTo>
                <a:lnTo>
                  <a:pt x="2475" y="1277"/>
                </a:lnTo>
                <a:lnTo>
                  <a:pt x="2475" y="1205"/>
                </a:lnTo>
                <a:lnTo>
                  <a:pt x="2475" y="1133"/>
                </a:lnTo>
                <a:lnTo>
                  <a:pt x="2475" y="1061"/>
                </a:lnTo>
                <a:lnTo>
                  <a:pt x="2475" y="989"/>
                </a:lnTo>
                <a:lnTo>
                  <a:pt x="2475" y="917"/>
                </a:lnTo>
                <a:lnTo>
                  <a:pt x="2475" y="845"/>
                </a:lnTo>
                <a:lnTo>
                  <a:pt x="2475" y="773"/>
                </a:lnTo>
                <a:lnTo>
                  <a:pt x="2334" y="773"/>
                </a:lnTo>
                <a:lnTo>
                  <a:pt x="2191" y="773"/>
                </a:lnTo>
                <a:lnTo>
                  <a:pt x="2049" y="773"/>
                </a:lnTo>
                <a:lnTo>
                  <a:pt x="1906" y="773"/>
                </a:lnTo>
                <a:lnTo>
                  <a:pt x="1764" y="773"/>
                </a:lnTo>
                <a:lnTo>
                  <a:pt x="1621" y="773"/>
                </a:lnTo>
                <a:lnTo>
                  <a:pt x="1479" y="773"/>
                </a:lnTo>
                <a:lnTo>
                  <a:pt x="1336" y="773"/>
                </a:lnTo>
                <a:lnTo>
                  <a:pt x="1194" y="773"/>
                </a:lnTo>
                <a:lnTo>
                  <a:pt x="1051" y="773"/>
                </a:lnTo>
                <a:lnTo>
                  <a:pt x="910" y="773"/>
                </a:lnTo>
                <a:lnTo>
                  <a:pt x="768" y="773"/>
                </a:lnTo>
                <a:lnTo>
                  <a:pt x="625" y="773"/>
                </a:lnTo>
                <a:lnTo>
                  <a:pt x="483" y="773"/>
                </a:lnTo>
                <a:lnTo>
                  <a:pt x="340" y="773"/>
                </a:lnTo>
                <a:lnTo>
                  <a:pt x="198" y="773"/>
                </a:lnTo>
                <a:lnTo>
                  <a:pt x="198" y="873"/>
                </a:lnTo>
                <a:lnTo>
                  <a:pt x="198" y="973"/>
                </a:lnTo>
                <a:lnTo>
                  <a:pt x="198" y="1073"/>
                </a:lnTo>
                <a:lnTo>
                  <a:pt x="198" y="1173"/>
                </a:lnTo>
                <a:lnTo>
                  <a:pt x="198" y="1274"/>
                </a:lnTo>
                <a:lnTo>
                  <a:pt x="198" y="1374"/>
                </a:lnTo>
                <a:lnTo>
                  <a:pt x="198" y="1474"/>
                </a:lnTo>
                <a:lnTo>
                  <a:pt x="198" y="1574"/>
                </a:lnTo>
                <a:lnTo>
                  <a:pt x="198" y="1674"/>
                </a:lnTo>
                <a:lnTo>
                  <a:pt x="198" y="1775"/>
                </a:lnTo>
                <a:lnTo>
                  <a:pt x="198" y="1876"/>
                </a:lnTo>
                <a:lnTo>
                  <a:pt x="198" y="1976"/>
                </a:lnTo>
                <a:lnTo>
                  <a:pt x="198" y="2076"/>
                </a:lnTo>
                <a:lnTo>
                  <a:pt x="198" y="2176"/>
                </a:lnTo>
                <a:lnTo>
                  <a:pt x="198" y="2277"/>
                </a:lnTo>
                <a:lnTo>
                  <a:pt x="198" y="2377"/>
                </a:lnTo>
                <a:lnTo>
                  <a:pt x="285" y="2377"/>
                </a:lnTo>
                <a:lnTo>
                  <a:pt x="372" y="2377"/>
                </a:lnTo>
                <a:lnTo>
                  <a:pt x="458" y="2377"/>
                </a:lnTo>
                <a:lnTo>
                  <a:pt x="544" y="2377"/>
                </a:lnTo>
                <a:lnTo>
                  <a:pt x="630" y="2377"/>
                </a:lnTo>
                <a:lnTo>
                  <a:pt x="717" y="2377"/>
                </a:lnTo>
                <a:lnTo>
                  <a:pt x="802" y="2377"/>
                </a:lnTo>
                <a:lnTo>
                  <a:pt x="888" y="2377"/>
                </a:lnTo>
                <a:lnTo>
                  <a:pt x="973" y="2377"/>
                </a:lnTo>
                <a:lnTo>
                  <a:pt x="1059" y="2377"/>
                </a:lnTo>
                <a:lnTo>
                  <a:pt x="1144" y="2377"/>
                </a:lnTo>
                <a:lnTo>
                  <a:pt x="1230" y="2377"/>
                </a:lnTo>
                <a:lnTo>
                  <a:pt x="1316" y="2377"/>
                </a:lnTo>
                <a:lnTo>
                  <a:pt x="1403" y="2377"/>
                </a:lnTo>
                <a:lnTo>
                  <a:pt x="1490" y="2377"/>
                </a:lnTo>
                <a:lnTo>
                  <a:pt x="1577" y="2377"/>
                </a:lnTo>
                <a:lnTo>
                  <a:pt x="1581" y="2394"/>
                </a:lnTo>
                <a:lnTo>
                  <a:pt x="1586" y="2411"/>
                </a:lnTo>
                <a:lnTo>
                  <a:pt x="1591" y="2429"/>
                </a:lnTo>
                <a:lnTo>
                  <a:pt x="1597" y="2446"/>
                </a:lnTo>
                <a:lnTo>
                  <a:pt x="1610" y="2478"/>
                </a:lnTo>
                <a:lnTo>
                  <a:pt x="1624" y="2511"/>
                </a:lnTo>
                <a:lnTo>
                  <a:pt x="1641" y="2541"/>
                </a:lnTo>
                <a:lnTo>
                  <a:pt x="1659" y="2570"/>
                </a:lnTo>
                <a:lnTo>
                  <a:pt x="1678" y="2597"/>
                </a:lnTo>
                <a:lnTo>
                  <a:pt x="1699" y="2624"/>
                </a:lnTo>
                <a:lnTo>
                  <a:pt x="1592" y="2624"/>
                </a:lnTo>
                <a:lnTo>
                  <a:pt x="1484" y="2624"/>
                </a:lnTo>
                <a:lnTo>
                  <a:pt x="1378" y="2624"/>
                </a:lnTo>
                <a:lnTo>
                  <a:pt x="1273" y="2624"/>
                </a:lnTo>
                <a:lnTo>
                  <a:pt x="1166" y="2624"/>
                </a:lnTo>
                <a:lnTo>
                  <a:pt x="1061" y="2624"/>
                </a:lnTo>
                <a:lnTo>
                  <a:pt x="956" y="2624"/>
                </a:lnTo>
                <a:lnTo>
                  <a:pt x="849" y="2624"/>
                </a:lnTo>
                <a:lnTo>
                  <a:pt x="744" y="2624"/>
                </a:lnTo>
                <a:lnTo>
                  <a:pt x="638" y="2624"/>
                </a:lnTo>
                <a:lnTo>
                  <a:pt x="533" y="2624"/>
                </a:lnTo>
                <a:lnTo>
                  <a:pt x="427" y="2624"/>
                </a:lnTo>
                <a:lnTo>
                  <a:pt x="320" y="2624"/>
                </a:lnTo>
                <a:lnTo>
                  <a:pt x="214" y="2624"/>
                </a:lnTo>
                <a:lnTo>
                  <a:pt x="107" y="2624"/>
                </a:lnTo>
                <a:lnTo>
                  <a:pt x="0" y="2624"/>
                </a:lnTo>
                <a:lnTo>
                  <a:pt x="0" y="2496"/>
                </a:lnTo>
                <a:lnTo>
                  <a:pt x="0" y="2369"/>
                </a:lnTo>
                <a:lnTo>
                  <a:pt x="0" y="2240"/>
                </a:lnTo>
                <a:lnTo>
                  <a:pt x="0" y="2113"/>
                </a:lnTo>
                <a:lnTo>
                  <a:pt x="0" y="1985"/>
                </a:lnTo>
                <a:lnTo>
                  <a:pt x="0" y="1857"/>
                </a:lnTo>
                <a:lnTo>
                  <a:pt x="0" y="1730"/>
                </a:lnTo>
                <a:lnTo>
                  <a:pt x="0" y="1602"/>
                </a:lnTo>
                <a:lnTo>
                  <a:pt x="0" y="1474"/>
                </a:lnTo>
                <a:lnTo>
                  <a:pt x="0" y="1347"/>
                </a:lnTo>
                <a:lnTo>
                  <a:pt x="0" y="1219"/>
                </a:lnTo>
                <a:lnTo>
                  <a:pt x="0" y="1091"/>
                </a:lnTo>
                <a:lnTo>
                  <a:pt x="0" y="964"/>
                </a:lnTo>
                <a:lnTo>
                  <a:pt x="0" y="836"/>
                </a:lnTo>
                <a:lnTo>
                  <a:pt x="0" y="708"/>
                </a:lnTo>
                <a:lnTo>
                  <a:pt x="0" y="581"/>
                </a:lnTo>
                <a:close/>
                <a:moveTo>
                  <a:pt x="1950" y="1141"/>
                </a:moveTo>
                <a:lnTo>
                  <a:pt x="719" y="1141"/>
                </a:lnTo>
                <a:lnTo>
                  <a:pt x="719" y="1264"/>
                </a:lnTo>
                <a:lnTo>
                  <a:pt x="1950" y="1264"/>
                </a:lnTo>
                <a:lnTo>
                  <a:pt x="1950" y="1141"/>
                </a:lnTo>
                <a:close/>
                <a:moveTo>
                  <a:pt x="1950" y="1482"/>
                </a:moveTo>
                <a:lnTo>
                  <a:pt x="719" y="1482"/>
                </a:lnTo>
                <a:lnTo>
                  <a:pt x="719" y="1606"/>
                </a:lnTo>
                <a:lnTo>
                  <a:pt x="1950" y="1606"/>
                </a:lnTo>
                <a:lnTo>
                  <a:pt x="1950" y="1482"/>
                </a:lnTo>
                <a:close/>
                <a:moveTo>
                  <a:pt x="565" y="581"/>
                </a:moveTo>
                <a:lnTo>
                  <a:pt x="666" y="581"/>
                </a:lnTo>
                <a:lnTo>
                  <a:pt x="766" y="581"/>
                </a:lnTo>
                <a:lnTo>
                  <a:pt x="866" y="581"/>
                </a:lnTo>
                <a:lnTo>
                  <a:pt x="967" y="581"/>
                </a:lnTo>
                <a:lnTo>
                  <a:pt x="1067" y="581"/>
                </a:lnTo>
                <a:lnTo>
                  <a:pt x="1167" y="581"/>
                </a:lnTo>
                <a:lnTo>
                  <a:pt x="1268" y="581"/>
                </a:lnTo>
                <a:lnTo>
                  <a:pt x="1369" y="581"/>
                </a:lnTo>
                <a:lnTo>
                  <a:pt x="1469" y="581"/>
                </a:lnTo>
                <a:lnTo>
                  <a:pt x="1569" y="581"/>
                </a:lnTo>
                <a:lnTo>
                  <a:pt x="1670" y="581"/>
                </a:lnTo>
                <a:lnTo>
                  <a:pt x="1770" y="581"/>
                </a:lnTo>
                <a:lnTo>
                  <a:pt x="1870" y="581"/>
                </a:lnTo>
                <a:lnTo>
                  <a:pt x="1971" y="581"/>
                </a:lnTo>
                <a:lnTo>
                  <a:pt x="2072" y="581"/>
                </a:lnTo>
                <a:lnTo>
                  <a:pt x="2172" y="581"/>
                </a:lnTo>
                <a:lnTo>
                  <a:pt x="2098" y="522"/>
                </a:lnTo>
                <a:lnTo>
                  <a:pt x="2024" y="465"/>
                </a:lnTo>
                <a:lnTo>
                  <a:pt x="1950" y="406"/>
                </a:lnTo>
                <a:lnTo>
                  <a:pt x="1876" y="348"/>
                </a:lnTo>
                <a:lnTo>
                  <a:pt x="1803" y="290"/>
                </a:lnTo>
                <a:lnTo>
                  <a:pt x="1729" y="232"/>
                </a:lnTo>
                <a:lnTo>
                  <a:pt x="1654" y="173"/>
                </a:lnTo>
                <a:lnTo>
                  <a:pt x="1580" y="116"/>
                </a:lnTo>
                <a:lnTo>
                  <a:pt x="1527" y="116"/>
                </a:lnTo>
                <a:lnTo>
                  <a:pt x="1475" y="116"/>
                </a:lnTo>
                <a:lnTo>
                  <a:pt x="1423" y="116"/>
                </a:lnTo>
                <a:lnTo>
                  <a:pt x="1370" y="116"/>
                </a:lnTo>
                <a:lnTo>
                  <a:pt x="1318" y="116"/>
                </a:lnTo>
                <a:lnTo>
                  <a:pt x="1264" y="116"/>
                </a:lnTo>
                <a:lnTo>
                  <a:pt x="1212" y="116"/>
                </a:lnTo>
                <a:lnTo>
                  <a:pt x="1160" y="116"/>
                </a:lnTo>
                <a:lnTo>
                  <a:pt x="1085" y="173"/>
                </a:lnTo>
                <a:lnTo>
                  <a:pt x="1011" y="232"/>
                </a:lnTo>
                <a:lnTo>
                  <a:pt x="937" y="290"/>
                </a:lnTo>
                <a:lnTo>
                  <a:pt x="863" y="348"/>
                </a:lnTo>
                <a:lnTo>
                  <a:pt x="788" y="406"/>
                </a:lnTo>
                <a:lnTo>
                  <a:pt x="713" y="465"/>
                </a:lnTo>
                <a:lnTo>
                  <a:pt x="639" y="522"/>
                </a:lnTo>
                <a:lnTo>
                  <a:pt x="565" y="581"/>
                </a:lnTo>
                <a:close/>
                <a:moveTo>
                  <a:pt x="1379" y="269"/>
                </a:moveTo>
                <a:lnTo>
                  <a:pt x="1387" y="269"/>
                </a:lnTo>
                <a:lnTo>
                  <a:pt x="1395" y="272"/>
                </a:lnTo>
                <a:lnTo>
                  <a:pt x="1403" y="274"/>
                </a:lnTo>
                <a:lnTo>
                  <a:pt x="1409" y="276"/>
                </a:lnTo>
                <a:lnTo>
                  <a:pt x="1416" y="279"/>
                </a:lnTo>
                <a:lnTo>
                  <a:pt x="1422" y="283"/>
                </a:lnTo>
                <a:lnTo>
                  <a:pt x="1427" y="287"/>
                </a:lnTo>
                <a:lnTo>
                  <a:pt x="1431" y="292"/>
                </a:lnTo>
                <a:lnTo>
                  <a:pt x="1435" y="298"/>
                </a:lnTo>
                <a:lnTo>
                  <a:pt x="1440" y="304"/>
                </a:lnTo>
                <a:lnTo>
                  <a:pt x="1442" y="310"/>
                </a:lnTo>
                <a:lnTo>
                  <a:pt x="1445" y="316"/>
                </a:lnTo>
                <a:lnTo>
                  <a:pt x="1447" y="323"/>
                </a:lnTo>
                <a:lnTo>
                  <a:pt x="1448" y="330"/>
                </a:lnTo>
                <a:lnTo>
                  <a:pt x="1449" y="336"/>
                </a:lnTo>
                <a:lnTo>
                  <a:pt x="1449" y="344"/>
                </a:lnTo>
                <a:lnTo>
                  <a:pt x="1449" y="351"/>
                </a:lnTo>
                <a:lnTo>
                  <a:pt x="1448" y="357"/>
                </a:lnTo>
                <a:lnTo>
                  <a:pt x="1447" y="364"/>
                </a:lnTo>
                <a:lnTo>
                  <a:pt x="1445" y="371"/>
                </a:lnTo>
                <a:lnTo>
                  <a:pt x="1442" y="377"/>
                </a:lnTo>
                <a:lnTo>
                  <a:pt x="1440" y="383"/>
                </a:lnTo>
                <a:lnTo>
                  <a:pt x="1435" y="389"/>
                </a:lnTo>
                <a:lnTo>
                  <a:pt x="1431" y="395"/>
                </a:lnTo>
                <a:lnTo>
                  <a:pt x="1427" y="400"/>
                </a:lnTo>
                <a:lnTo>
                  <a:pt x="1422" y="404"/>
                </a:lnTo>
                <a:lnTo>
                  <a:pt x="1416" y="408"/>
                </a:lnTo>
                <a:lnTo>
                  <a:pt x="1409" y="411"/>
                </a:lnTo>
                <a:lnTo>
                  <a:pt x="1403" y="415"/>
                </a:lnTo>
                <a:lnTo>
                  <a:pt x="1395" y="417"/>
                </a:lnTo>
                <a:lnTo>
                  <a:pt x="1387" y="418"/>
                </a:lnTo>
                <a:lnTo>
                  <a:pt x="1379" y="418"/>
                </a:lnTo>
                <a:lnTo>
                  <a:pt x="1370" y="418"/>
                </a:lnTo>
                <a:lnTo>
                  <a:pt x="1362" y="417"/>
                </a:lnTo>
                <a:lnTo>
                  <a:pt x="1355" y="415"/>
                </a:lnTo>
                <a:lnTo>
                  <a:pt x="1348" y="411"/>
                </a:lnTo>
                <a:lnTo>
                  <a:pt x="1342" y="408"/>
                </a:lnTo>
                <a:lnTo>
                  <a:pt x="1336" y="404"/>
                </a:lnTo>
                <a:lnTo>
                  <a:pt x="1331" y="400"/>
                </a:lnTo>
                <a:lnTo>
                  <a:pt x="1326" y="395"/>
                </a:lnTo>
                <a:lnTo>
                  <a:pt x="1322" y="389"/>
                </a:lnTo>
                <a:lnTo>
                  <a:pt x="1319" y="383"/>
                </a:lnTo>
                <a:lnTo>
                  <a:pt x="1315" y="377"/>
                </a:lnTo>
                <a:lnTo>
                  <a:pt x="1312" y="371"/>
                </a:lnTo>
                <a:lnTo>
                  <a:pt x="1311" y="364"/>
                </a:lnTo>
                <a:lnTo>
                  <a:pt x="1309" y="357"/>
                </a:lnTo>
                <a:lnTo>
                  <a:pt x="1308" y="351"/>
                </a:lnTo>
                <a:lnTo>
                  <a:pt x="1308" y="344"/>
                </a:lnTo>
                <a:lnTo>
                  <a:pt x="1308" y="336"/>
                </a:lnTo>
                <a:lnTo>
                  <a:pt x="1309" y="330"/>
                </a:lnTo>
                <a:lnTo>
                  <a:pt x="1311" y="323"/>
                </a:lnTo>
                <a:lnTo>
                  <a:pt x="1312" y="316"/>
                </a:lnTo>
                <a:lnTo>
                  <a:pt x="1315" y="310"/>
                </a:lnTo>
                <a:lnTo>
                  <a:pt x="1319" y="304"/>
                </a:lnTo>
                <a:lnTo>
                  <a:pt x="1322" y="298"/>
                </a:lnTo>
                <a:lnTo>
                  <a:pt x="1326" y="292"/>
                </a:lnTo>
                <a:lnTo>
                  <a:pt x="1331" y="287"/>
                </a:lnTo>
                <a:lnTo>
                  <a:pt x="1336" y="283"/>
                </a:lnTo>
                <a:lnTo>
                  <a:pt x="1342" y="279"/>
                </a:lnTo>
                <a:lnTo>
                  <a:pt x="1348" y="276"/>
                </a:lnTo>
                <a:lnTo>
                  <a:pt x="1355" y="274"/>
                </a:lnTo>
                <a:lnTo>
                  <a:pt x="1362" y="272"/>
                </a:lnTo>
                <a:lnTo>
                  <a:pt x="1370" y="269"/>
                </a:lnTo>
                <a:lnTo>
                  <a:pt x="1379" y="269"/>
                </a:lnTo>
                <a:close/>
                <a:moveTo>
                  <a:pt x="2244" y="2628"/>
                </a:moveTo>
                <a:lnTo>
                  <a:pt x="2244" y="2951"/>
                </a:lnTo>
                <a:lnTo>
                  <a:pt x="2077" y="2888"/>
                </a:lnTo>
                <a:lnTo>
                  <a:pt x="1893" y="2951"/>
                </a:lnTo>
                <a:lnTo>
                  <a:pt x="1893" y="2920"/>
                </a:lnTo>
                <a:lnTo>
                  <a:pt x="1893" y="2880"/>
                </a:lnTo>
                <a:lnTo>
                  <a:pt x="1893" y="2835"/>
                </a:lnTo>
                <a:lnTo>
                  <a:pt x="1893" y="2787"/>
                </a:lnTo>
                <a:lnTo>
                  <a:pt x="1893" y="2739"/>
                </a:lnTo>
                <a:lnTo>
                  <a:pt x="1893" y="2694"/>
                </a:lnTo>
                <a:lnTo>
                  <a:pt x="1893" y="2655"/>
                </a:lnTo>
                <a:lnTo>
                  <a:pt x="1893" y="2623"/>
                </a:lnTo>
                <a:lnTo>
                  <a:pt x="1881" y="2616"/>
                </a:lnTo>
                <a:lnTo>
                  <a:pt x="1868" y="2609"/>
                </a:lnTo>
                <a:lnTo>
                  <a:pt x="1857" y="2601"/>
                </a:lnTo>
                <a:lnTo>
                  <a:pt x="1845" y="2593"/>
                </a:lnTo>
                <a:lnTo>
                  <a:pt x="1823" y="2576"/>
                </a:lnTo>
                <a:lnTo>
                  <a:pt x="1804" y="2557"/>
                </a:lnTo>
                <a:lnTo>
                  <a:pt x="1786" y="2539"/>
                </a:lnTo>
                <a:lnTo>
                  <a:pt x="1770" y="2519"/>
                </a:lnTo>
                <a:lnTo>
                  <a:pt x="1757" y="2498"/>
                </a:lnTo>
                <a:lnTo>
                  <a:pt x="1744" y="2477"/>
                </a:lnTo>
                <a:lnTo>
                  <a:pt x="1733" y="2454"/>
                </a:lnTo>
                <a:lnTo>
                  <a:pt x="1724" y="2432"/>
                </a:lnTo>
                <a:lnTo>
                  <a:pt x="1716" y="2409"/>
                </a:lnTo>
                <a:lnTo>
                  <a:pt x="1710" y="2386"/>
                </a:lnTo>
                <a:lnTo>
                  <a:pt x="1706" y="2363"/>
                </a:lnTo>
                <a:lnTo>
                  <a:pt x="1702" y="2339"/>
                </a:lnTo>
                <a:lnTo>
                  <a:pt x="1700" y="2316"/>
                </a:lnTo>
                <a:lnTo>
                  <a:pt x="1699" y="2293"/>
                </a:lnTo>
                <a:lnTo>
                  <a:pt x="1700" y="2277"/>
                </a:lnTo>
                <a:lnTo>
                  <a:pt x="1701" y="2260"/>
                </a:lnTo>
                <a:lnTo>
                  <a:pt x="1702" y="2243"/>
                </a:lnTo>
                <a:lnTo>
                  <a:pt x="1705" y="2228"/>
                </a:lnTo>
                <a:lnTo>
                  <a:pt x="1708" y="2212"/>
                </a:lnTo>
                <a:lnTo>
                  <a:pt x="1711" y="2196"/>
                </a:lnTo>
                <a:lnTo>
                  <a:pt x="1715" y="2182"/>
                </a:lnTo>
                <a:lnTo>
                  <a:pt x="1719" y="2167"/>
                </a:lnTo>
                <a:lnTo>
                  <a:pt x="1723" y="2154"/>
                </a:lnTo>
                <a:lnTo>
                  <a:pt x="1730" y="2140"/>
                </a:lnTo>
                <a:lnTo>
                  <a:pt x="1735" y="2127"/>
                </a:lnTo>
                <a:lnTo>
                  <a:pt x="1741" y="2115"/>
                </a:lnTo>
                <a:lnTo>
                  <a:pt x="1748" y="2102"/>
                </a:lnTo>
                <a:lnTo>
                  <a:pt x="1756" y="2090"/>
                </a:lnTo>
                <a:lnTo>
                  <a:pt x="1763" y="2078"/>
                </a:lnTo>
                <a:lnTo>
                  <a:pt x="1771" y="2068"/>
                </a:lnTo>
                <a:lnTo>
                  <a:pt x="1780" y="2057"/>
                </a:lnTo>
                <a:lnTo>
                  <a:pt x="1789" y="2047"/>
                </a:lnTo>
                <a:lnTo>
                  <a:pt x="1797" y="2038"/>
                </a:lnTo>
                <a:lnTo>
                  <a:pt x="1808" y="2028"/>
                </a:lnTo>
                <a:lnTo>
                  <a:pt x="1828" y="2011"/>
                </a:lnTo>
                <a:lnTo>
                  <a:pt x="1848" y="1995"/>
                </a:lnTo>
                <a:lnTo>
                  <a:pt x="1871" y="1980"/>
                </a:lnTo>
                <a:lnTo>
                  <a:pt x="1894" y="1968"/>
                </a:lnTo>
                <a:lnTo>
                  <a:pt x="1919" y="1957"/>
                </a:lnTo>
                <a:lnTo>
                  <a:pt x="1944" y="1948"/>
                </a:lnTo>
                <a:lnTo>
                  <a:pt x="1950" y="1948"/>
                </a:lnTo>
                <a:lnTo>
                  <a:pt x="1950" y="1946"/>
                </a:lnTo>
                <a:lnTo>
                  <a:pt x="1971" y="1941"/>
                </a:lnTo>
                <a:lnTo>
                  <a:pt x="1991" y="1935"/>
                </a:lnTo>
                <a:lnTo>
                  <a:pt x="2012" y="1931"/>
                </a:lnTo>
                <a:lnTo>
                  <a:pt x="2033" y="1929"/>
                </a:lnTo>
                <a:lnTo>
                  <a:pt x="2055" y="1927"/>
                </a:lnTo>
                <a:lnTo>
                  <a:pt x="2076" y="1927"/>
                </a:lnTo>
                <a:lnTo>
                  <a:pt x="2098" y="1927"/>
                </a:lnTo>
                <a:lnTo>
                  <a:pt x="2119" y="1929"/>
                </a:lnTo>
                <a:lnTo>
                  <a:pt x="2140" y="1932"/>
                </a:lnTo>
                <a:lnTo>
                  <a:pt x="2161" y="1935"/>
                </a:lnTo>
                <a:lnTo>
                  <a:pt x="2181" y="1941"/>
                </a:lnTo>
                <a:lnTo>
                  <a:pt x="2202" y="1947"/>
                </a:lnTo>
                <a:lnTo>
                  <a:pt x="2222" y="1953"/>
                </a:lnTo>
                <a:lnTo>
                  <a:pt x="2242" y="1961"/>
                </a:lnTo>
                <a:lnTo>
                  <a:pt x="2261" y="1971"/>
                </a:lnTo>
                <a:lnTo>
                  <a:pt x="2279" y="1981"/>
                </a:lnTo>
                <a:lnTo>
                  <a:pt x="2297" y="1993"/>
                </a:lnTo>
                <a:lnTo>
                  <a:pt x="2315" y="2004"/>
                </a:lnTo>
                <a:lnTo>
                  <a:pt x="2330" y="2018"/>
                </a:lnTo>
                <a:lnTo>
                  <a:pt x="2346" y="2032"/>
                </a:lnTo>
                <a:lnTo>
                  <a:pt x="2361" y="2048"/>
                </a:lnTo>
                <a:lnTo>
                  <a:pt x="2374" y="2066"/>
                </a:lnTo>
                <a:lnTo>
                  <a:pt x="2388" y="2084"/>
                </a:lnTo>
                <a:lnTo>
                  <a:pt x="2399" y="2102"/>
                </a:lnTo>
                <a:lnTo>
                  <a:pt x="2410" y="2122"/>
                </a:lnTo>
                <a:lnTo>
                  <a:pt x="2419" y="2143"/>
                </a:lnTo>
                <a:lnTo>
                  <a:pt x="2427" y="2166"/>
                </a:lnTo>
                <a:lnTo>
                  <a:pt x="2434" y="2189"/>
                </a:lnTo>
                <a:lnTo>
                  <a:pt x="2439" y="2213"/>
                </a:lnTo>
                <a:lnTo>
                  <a:pt x="2443" y="2239"/>
                </a:lnTo>
                <a:lnTo>
                  <a:pt x="2445" y="2265"/>
                </a:lnTo>
                <a:lnTo>
                  <a:pt x="2446" y="2293"/>
                </a:lnTo>
                <a:lnTo>
                  <a:pt x="2445" y="2321"/>
                </a:lnTo>
                <a:lnTo>
                  <a:pt x="2443" y="2348"/>
                </a:lnTo>
                <a:lnTo>
                  <a:pt x="2438" y="2374"/>
                </a:lnTo>
                <a:lnTo>
                  <a:pt x="2433" y="2400"/>
                </a:lnTo>
                <a:lnTo>
                  <a:pt x="2424" y="2425"/>
                </a:lnTo>
                <a:lnTo>
                  <a:pt x="2415" y="2449"/>
                </a:lnTo>
                <a:lnTo>
                  <a:pt x="2405" y="2472"/>
                </a:lnTo>
                <a:lnTo>
                  <a:pt x="2392" y="2494"/>
                </a:lnTo>
                <a:lnTo>
                  <a:pt x="2378" y="2515"/>
                </a:lnTo>
                <a:lnTo>
                  <a:pt x="2363" y="2535"/>
                </a:lnTo>
                <a:lnTo>
                  <a:pt x="2346" y="2554"/>
                </a:lnTo>
                <a:lnTo>
                  <a:pt x="2328" y="2571"/>
                </a:lnTo>
                <a:lnTo>
                  <a:pt x="2310" y="2588"/>
                </a:lnTo>
                <a:lnTo>
                  <a:pt x="2289" y="2602"/>
                </a:lnTo>
                <a:lnTo>
                  <a:pt x="2267" y="2616"/>
                </a:lnTo>
                <a:lnTo>
                  <a:pt x="2244" y="2628"/>
                </a:lnTo>
                <a:close/>
                <a:moveTo>
                  <a:pt x="2073" y="2112"/>
                </a:moveTo>
                <a:lnTo>
                  <a:pt x="2092" y="2113"/>
                </a:lnTo>
                <a:lnTo>
                  <a:pt x="2110" y="2116"/>
                </a:lnTo>
                <a:lnTo>
                  <a:pt x="2128" y="2120"/>
                </a:lnTo>
                <a:lnTo>
                  <a:pt x="2145" y="2126"/>
                </a:lnTo>
                <a:lnTo>
                  <a:pt x="2160" y="2134"/>
                </a:lnTo>
                <a:lnTo>
                  <a:pt x="2176" y="2143"/>
                </a:lnTo>
                <a:lnTo>
                  <a:pt x="2190" y="2154"/>
                </a:lnTo>
                <a:lnTo>
                  <a:pt x="2203" y="2165"/>
                </a:lnTo>
                <a:lnTo>
                  <a:pt x="2215" y="2179"/>
                </a:lnTo>
                <a:lnTo>
                  <a:pt x="2225" y="2192"/>
                </a:lnTo>
                <a:lnTo>
                  <a:pt x="2234" y="2207"/>
                </a:lnTo>
                <a:lnTo>
                  <a:pt x="2243" y="2223"/>
                </a:lnTo>
                <a:lnTo>
                  <a:pt x="2249" y="2239"/>
                </a:lnTo>
                <a:lnTo>
                  <a:pt x="2253" y="2257"/>
                </a:lnTo>
                <a:lnTo>
                  <a:pt x="2256" y="2275"/>
                </a:lnTo>
                <a:lnTo>
                  <a:pt x="2256" y="2293"/>
                </a:lnTo>
                <a:lnTo>
                  <a:pt x="2256" y="2312"/>
                </a:lnTo>
                <a:lnTo>
                  <a:pt x="2253" y="2330"/>
                </a:lnTo>
                <a:lnTo>
                  <a:pt x="2249" y="2348"/>
                </a:lnTo>
                <a:lnTo>
                  <a:pt x="2243" y="2364"/>
                </a:lnTo>
                <a:lnTo>
                  <a:pt x="2234" y="2380"/>
                </a:lnTo>
                <a:lnTo>
                  <a:pt x="2225" y="2395"/>
                </a:lnTo>
                <a:lnTo>
                  <a:pt x="2215" y="2409"/>
                </a:lnTo>
                <a:lnTo>
                  <a:pt x="2203" y="2422"/>
                </a:lnTo>
                <a:lnTo>
                  <a:pt x="2190" y="2433"/>
                </a:lnTo>
                <a:lnTo>
                  <a:pt x="2176" y="2444"/>
                </a:lnTo>
                <a:lnTo>
                  <a:pt x="2160" y="2453"/>
                </a:lnTo>
                <a:lnTo>
                  <a:pt x="2145" y="2460"/>
                </a:lnTo>
                <a:lnTo>
                  <a:pt x="2128" y="2467"/>
                </a:lnTo>
                <a:lnTo>
                  <a:pt x="2110" y="2471"/>
                </a:lnTo>
                <a:lnTo>
                  <a:pt x="2092" y="2474"/>
                </a:lnTo>
                <a:lnTo>
                  <a:pt x="2073" y="2475"/>
                </a:lnTo>
                <a:lnTo>
                  <a:pt x="2054" y="2474"/>
                </a:lnTo>
                <a:lnTo>
                  <a:pt x="2036" y="2471"/>
                </a:lnTo>
                <a:lnTo>
                  <a:pt x="2019" y="2467"/>
                </a:lnTo>
                <a:lnTo>
                  <a:pt x="2002" y="2460"/>
                </a:lnTo>
                <a:lnTo>
                  <a:pt x="1985" y="2453"/>
                </a:lnTo>
                <a:lnTo>
                  <a:pt x="1971" y="2444"/>
                </a:lnTo>
                <a:lnTo>
                  <a:pt x="1956" y="2433"/>
                </a:lnTo>
                <a:lnTo>
                  <a:pt x="1943" y="2422"/>
                </a:lnTo>
                <a:lnTo>
                  <a:pt x="1931" y="2409"/>
                </a:lnTo>
                <a:lnTo>
                  <a:pt x="1920" y="2395"/>
                </a:lnTo>
                <a:lnTo>
                  <a:pt x="1911" y="2380"/>
                </a:lnTo>
                <a:lnTo>
                  <a:pt x="1904" y="2364"/>
                </a:lnTo>
                <a:lnTo>
                  <a:pt x="1898" y="2348"/>
                </a:lnTo>
                <a:lnTo>
                  <a:pt x="1893" y="2330"/>
                </a:lnTo>
                <a:lnTo>
                  <a:pt x="1890" y="2312"/>
                </a:lnTo>
                <a:lnTo>
                  <a:pt x="1889" y="2293"/>
                </a:lnTo>
                <a:lnTo>
                  <a:pt x="1890" y="2275"/>
                </a:lnTo>
                <a:lnTo>
                  <a:pt x="1893" y="2257"/>
                </a:lnTo>
                <a:lnTo>
                  <a:pt x="1898" y="2239"/>
                </a:lnTo>
                <a:lnTo>
                  <a:pt x="1904" y="2223"/>
                </a:lnTo>
                <a:lnTo>
                  <a:pt x="1911" y="2207"/>
                </a:lnTo>
                <a:lnTo>
                  <a:pt x="1920" y="2192"/>
                </a:lnTo>
                <a:lnTo>
                  <a:pt x="1931" y="2179"/>
                </a:lnTo>
                <a:lnTo>
                  <a:pt x="1943" y="2165"/>
                </a:lnTo>
                <a:lnTo>
                  <a:pt x="1956" y="2154"/>
                </a:lnTo>
                <a:lnTo>
                  <a:pt x="1971" y="2143"/>
                </a:lnTo>
                <a:lnTo>
                  <a:pt x="1985" y="2134"/>
                </a:lnTo>
                <a:lnTo>
                  <a:pt x="2002" y="2126"/>
                </a:lnTo>
                <a:lnTo>
                  <a:pt x="2019" y="2120"/>
                </a:lnTo>
                <a:lnTo>
                  <a:pt x="2036" y="2116"/>
                </a:lnTo>
                <a:lnTo>
                  <a:pt x="2054" y="2113"/>
                </a:lnTo>
                <a:lnTo>
                  <a:pt x="2073" y="2112"/>
                </a:lnTo>
                <a:close/>
                <a:moveTo>
                  <a:pt x="2302" y="1827"/>
                </a:moveTo>
                <a:lnTo>
                  <a:pt x="2275" y="1820"/>
                </a:lnTo>
                <a:lnTo>
                  <a:pt x="2248" y="1812"/>
                </a:lnTo>
                <a:lnTo>
                  <a:pt x="2221" y="1807"/>
                </a:lnTo>
                <a:lnTo>
                  <a:pt x="2193" y="1802"/>
                </a:lnTo>
                <a:lnTo>
                  <a:pt x="2166" y="1798"/>
                </a:lnTo>
                <a:lnTo>
                  <a:pt x="2139" y="1795"/>
                </a:lnTo>
                <a:lnTo>
                  <a:pt x="2111" y="1793"/>
                </a:lnTo>
                <a:lnTo>
                  <a:pt x="2084" y="1793"/>
                </a:lnTo>
                <a:lnTo>
                  <a:pt x="2057" y="1793"/>
                </a:lnTo>
                <a:lnTo>
                  <a:pt x="2030" y="1794"/>
                </a:lnTo>
                <a:lnTo>
                  <a:pt x="2004" y="1798"/>
                </a:lnTo>
                <a:lnTo>
                  <a:pt x="1978" y="1801"/>
                </a:lnTo>
                <a:lnTo>
                  <a:pt x="1953" y="1805"/>
                </a:lnTo>
                <a:lnTo>
                  <a:pt x="1927" y="1811"/>
                </a:lnTo>
                <a:lnTo>
                  <a:pt x="1903" y="1817"/>
                </a:lnTo>
                <a:lnTo>
                  <a:pt x="1879" y="1825"/>
                </a:lnTo>
                <a:lnTo>
                  <a:pt x="719" y="1825"/>
                </a:lnTo>
                <a:lnTo>
                  <a:pt x="719" y="1948"/>
                </a:lnTo>
                <a:lnTo>
                  <a:pt x="1682" y="1948"/>
                </a:lnTo>
                <a:lnTo>
                  <a:pt x="1670" y="1960"/>
                </a:lnTo>
                <a:lnTo>
                  <a:pt x="1660" y="1974"/>
                </a:lnTo>
                <a:lnTo>
                  <a:pt x="1648" y="1989"/>
                </a:lnTo>
                <a:lnTo>
                  <a:pt x="1639" y="2003"/>
                </a:lnTo>
                <a:lnTo>
                  <a:pt x="1629" y="2018"/>
                </a:lnTo>
                <a:lnTo>
                  <a:pt x="1621" y="2033"/>
                </a:lnTo>
                <a:lnTo>
                  <a:pt x="1613" y="2049"/>
                </a:lnTo>
                <a:lnTo>
                  <a:pt x="1605" y="2066"/>
                </a:lnTo>
                <a:lnTo>
                  <a:pt x="1598" y="2084"/>
                </a:lnTo>
                <a:lnTo>
                  <a:pt x="1592" y="2101"/>
                </a:lnTo>
                <a:lnTo>
                  <a:pt x="1587" y="2119"/>
                </a:lnTo>
                <a:lnTo>
                  <a:pt x="1582" y="2138"/>
                </a:lnTo>
                <a:lnTo>
                  <a:pt x="1578" y="2157"/>
                </a:lnTo>
                <a:lnTo>
                  <a:pt x="1575" y="2176"/>
                </a:lnTo>
                <a:lnTo>
                  <a:pt x="1572" y="2196"/>
                </a:lnTo>
                <a:lnTo>
                  <a:pt x="1571" y="2217"/>
                </a:lnTo>
                <a:lnTo>
                  <a:pt x="1495" y="2217"/>
                </a:lnTo>
                <a:lnTo>
                  <a:pt x="1420" y="2217"/>
                </a:lnTo>
                <a:lnTo>
                  <a:pt x="1345" y="2217"/>
                </a:lnTo>
                <a:lnTo>
                  <a:pt x="1270" y="2217"/>
                </a:lnTo>
                <a:lnTo>
                  <a:pt x="1194" y="2217"/>
                </a:lnTo>
                <a:lnTo>
                  <a:pt x="1119" y="2217"/>
                </a:lnTo>
                <a:lnTo>
                  <a:pt x="1044" y="2217"/>
                </a:lnTo>
                <a:lnTo>
                  <a:pt x="969" y="2217"/>
                </a:lnTo>
                <a:lnTo>
                  <a:pt x="894" y="2217"/>
                </a:lnTo>
                <a:lnTo>
                  <a:pt x="820" y="2217"/>
                </a:lnTo>
                <a:lnTo>
                  <a:pt x="745" y="2217"/>
                </a:lnTo>
                <a:lnTo>
                  <a:pt x="670" y="2217"/>
                </a:lnTo>
                <a:lnTo>
                  <a:pt x="595" y="2217"/>
                </a:lnTo>
                <a:lnTo>
                  <a:pt x="519" y="2217"/>
                </a:lnTo>
                <a:lnTo>
                  <a:pt x="443" y="2217"/>
                </a:lnTo>
                <a:lnTo>
                  <a:pt x="368" y="2217"/>
                </a:lnTo>
                <a:lnTo>
                  <a:pt x="368" y="2135"/>
                </a:lnTo>
                <a:lnTo>
                  <a:pt x="368" y="2052"/>
                </a:lnTo>
                <a:lnTo>
                  <a:pt x="368" y="1970"/>
                </a:lnTo>
                <a:lnTo>
                  <a:pt x="368" y="1887"/>
                </a:lnTo>
                <a:lnTo>
                  <a:pt x="368" y="1805"/>
                </a:lnTo>
                <a:lnTo>
                  <a:pt x="368" y="1723"/>
                </a:lnTo>
                <a:lnTo>
                  <a:pt x="368" y="1641"/>
                </a:lnTo>
                <a:lnTo>
                  <a:pt x="368" y="1559"/>
                </a:lnTo>
                <a:lnTo>
                  <a:pt x="368" y="1476"/>
                </a:lnTo>
                <a:lnTo>
                  <a:pt x="368" y="1394"/>
                </a:lnTo>
                <a:lnTo>
                  <a:pt x="368" y="1311"/>
                </a:lnTo>
                <a:lnTo>
                  <a:pt x="368" y="1229"/>
                </a:lnTo>
                <a:lnTo>
                  <a:pt x="368" y="1146"/>
                </a:lnTo>
                <a:lnTo>
                  <a:pt x="368" y="1064"/>
                </a:lnTo>
                <a:lnTo>
                  <a:pt x="368" y="981"/>
                </a:lnTo>
                <a:lnTo>
                  <a:pt x="368" y="899"/>
                </a:lnTo>
                <a:lnTo>
                  <a:pt x="489" y="899"/>
                </a:lnTo>
                <a:lnTo>
                  <a:pt x="610" y="899"/>
                </a:lnTo>
                <a:lnTo>
                  <a:pt x="731" y="899"/>
                </a:lnTo>
                <a:lnTo>
                  <a:pt x="852" y="899"/>
                </a:lnTo>
                <a:lnTo>
                  <a:pt x="973" y="899"/>
                </a:lnTo>
                <a:lnTo>
                  <a:pt x="1094" y="899"/>
                </a:lnTo>
                <a:lnTo>
                  <a:pt x="1215" y="899"/>
                </a:lnTo>
                <a:lnTo>
                  <a:pt x="1336" y="899"/>
                </a:lnTo>
                <a:lnTo>
                  <a:pt x="1458" y="899"/>
                </a:lnTo>
                <a:lnTo>
                  <a:pt x="1579" y="899"/>
                </a:lnTo>
                <a:lnTo>
                  <a:pt x="1700" y="899"/>
                </a:lnTo>
                <a:lnTo>
                  <a:pt x="1821" y="899"/>
                </a:lnTo>
                <a:lnTo>
                  <a:pt x="1942" y="899"/>
                </a:lnTo>
                <a:lnTo>
                  <a:pt x="2063" y="899"/>
                </a:lnTo>
                <a:lnTo>
                  <a:pt x="2184" y="899"/>
                </a:lnTo>
                <a:lnTo>
                  <a:pt x="2305" y="899"/>
                </a:lnTo>
                <a:lnTo>
                  <a:pt x="2305" y="952"/>
                </a:lnTo>
                <a:lnTo>
                  <a:pt x="2305" y="1007"/>
                </a:lnTo>
                <a:lnTo>
                  <a:pt x="2305" y="1065"/>
                </a:lnTo>
                <a:lnTo>
                  <a:pt x="2305" y="1122"/>
                </a:lnTo>
                <a:lnTo>
                  <a:pt x="2304" y="1182"/>
                </a:lnTo>
                <a:lnTo>
                  <a:pt x="2304" y="1242"/>
                </a:lnTo>
                <a:lnTo>
                  <a:pt x="2304" y="1303"/>
                </a:lnTo>
                <a:lnTo>
                  <a:pt x="2304" y="1363"/>
                </a:lnTo>
                <a:lnTo>
                  <a:pt x="2303" y="1424"/>
                </a:lnTo>
                <a:lnTo>
                  <a:pt x="2303" y="1484"/>
                </a:lnTo>
                <a:lnTo>
                  <a:pt x="2303" y="1544"/>
                </a:lnTo>
                <a:lnTo>
                  <a:pt x="2302" y="1603"/>
                </a:lnTo>
                <a:lnTo>
                  <a:pt x="2302" y="1662"/>
                </a:lnTo>
                <a:lnTo>
                  <a:pt x="2302" y="1718"/>
                </a:lnTo>
                <a:lnTo>
                  <a:pt x="2302" y="1774"/>
                </a:lnTo>
                <a:lnTo>
                  <a:pt x="2302" y="18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9144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REVIEW OF PROGRESS</a:t>
            </a:r>
            <a:r>
              <a:rPr kumimoji="0" lang="en-US"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 OF PROJECTS</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2" name="Freeform 1224"/>
          <p:cNvSpPr>
            <a:spLocks noEditPoints="1"/>
          </p:cNvSpPr>
          <p:nvPr/>
        </p:nvSpPr>
        <p:spPr bwMode="auto">
          <a:xfrm>
            <a:off x="381000" y="914400"/>
            <a:ext cx="446454" cy="425047"/>
          </a:xfrm>
          <a:custGeom>
            <a:avLst/>
            <a:gdLst>
              <a:gd name="T0" fmla="*/ 862 w 1383"/>
              <a:gd name="T1" fmla="*/ 236 h 1343"/>
              <a:gd name="T2" fmla="*/ 730 w 1383"/>
              <a:gd name="T3" fmla="*/ 375 h 1343"/>
              <a:gd name="T4" fmla="*/ 639 w 1383"/>
              <a:gd name="T5" fmla="*/ 513 h 1343"/>
              <a:gd name="T6" fmla="*/ 476 w 1383"/>
              <a:gd name="T7" fmla="*/ 648 h 1343"/>
              <a:gd name="T8" fmla="*/ 337 w 1383"/>
              <a:gd name="T9" fmla="*/ 739 h 1343"/>
              <a:gd name="T10" fmla="*/ 193 w 1383"/>
              <a:gd name="T11" fmla="*/ 886 h 1343"/>
              <a:gd name="T12" fmla="*/ 36 w 1383"/>
              <a:gd name="T13" fmla="*/ 1104 h 1343"/>
              <a:gd name="T14" fmla="*/ 134 w 1383"/>
              <a:gd name="T15" fmla="*/ 1260 h 1343"/>
              <a:gd name="T16" fmla="*/ 317 w 1383"/>
              <a:gd name="T17" fmla="*/ 1333 h 1343"/>
              <a:gd name="T18" fmla="*/ 409 w 1383"/>
              <a:gd name="T19" fmla="*/ 1341 h 1343"/>
              <a:gd name="T20" fmla="*/ 487 w 1383"/>
              <a:gd name="T21" fmla="*/ 1312 h 1343"/>
              <a:gd name="T22" fmla="*/ 614 w 1383"/>
              <a:gd name="T23" fmla="*/ 1217 h 1343"/>
              <a:gd name="T24" fmla="*/ 697 w 1383"/>
              <a:gd name="T25" fmla="*/ 1122 h 1343"/>
              <a:gd name="T26" fmla="*/ 742 w 1383"/>
              <a:gd name="T27" fmla="*/ 1011 h 1343"/>
              <a:gd name="T28" fmla="*/ 731 w 1383"/>
              <a:gd name="T29" fmla="*/ 881 h 1343"/>
              <a:gd name="T30" fmla="*/ 645 w 1383"/>
              <a:gd name="T31" fmla="*/ 727 h 1343"/>
              <a:gd name="T32" fmla="*/ 640 w 1383"/>
              <a:gd name="T33" fmla="*/ 679 h 1343"/>
              <a:gd name="T34" fmla="*/ 667 w 1383"/>
              <a:gd name="T35" fmla="*/ 636 h 1343"/>
              <a:gd name="T36" fmla="*/ 721 w 1383"/>
              <a:gd name="T37" fmla="*/ 616 h 1343"/>
              <a:gd name="T38" fmla="*/ 798 w 1383"/>
              <a:gd name="T39" fmla="*/ 659 h 1343"/>
              <a:gd name="T40" fmla="*/ 942 w 1383"/>
              <a:gd name="T41" fmla="*/ 729 h 1343"/>
              <a:gd name="T42" fmla="*/ 1066 w 1383"/>
              <a:gd name="T43" fmla="*/ 728 h 1343"/>
              <a:gd name="T44" fmla="*/ 1175 w 1383"/>
              <a:gd name="T45" fmla="*/ 675 h 1343"/>
              <a:gd name="T46" fmla="*/ 1296 w 1383"/>
              <a:gd name="T47" fmla="*/ 560 h 1343"/>
              <a:gd name="T48" fmla="*/ 1359 w 1383"/>
              <a:gd name="T49" fmla="*/ 470 h 1343"/>
              <a:gd name="T50" fmla="*/ 1381 w 1383"/>
              <a:gd name="T51" fmla="*/ 395 h 1343"/>
              <a:gd name="T52" fmla="*/ 1356 w 1383"/>
              <a:gd name="T53" fmla="*/ 274 h 1343"/>
              <a:gd name="T54" fmla="*/ 1303 w 1383"/>
              <a:gd name="T55" fmla="*/ 99 h 1343"/>
              <a:gd name="T56" fmla="*/ 1095 w 1383"/>
              <a:gd name="T57" fmla="*/ 72 h 1343"/>
              <a:gd name="T58" fmla="*/ 539 w 1383"/>
              <a:gd name="T59" fmla="*/ 1230 h 1343"/>
              <a:gd name="T60" fmla="*/ 425 w 1383"/>
              <a:gd name="T61" fmla="*/ 1292 h 1343"/>
              <a:gd name="T62" fmla="*/ 337 w 1383"/>
              <a:gd name="T63" fmla="*/ 1294 h 1343"/>
              <a:gd name="T64" fmla="*/ 231 w 1383"/>
              <a:gd name="T65" fmla="*/ 1217 h 1343"/>
              <a:gd name="T66" fmla="*/ 146 w 1383"/>
              <a:gd name="T67" fmla="*/ 1107 h 1343"/>
              <a:gd name="T68" fmla="*/ 143 w 1383"/>
              <a:gd name="T69" fmla="*/ 1046 h 1343"/>
              <a:gd name="T70" fmla="*/ 225 w 1383"/>
              <a:gd name="T71" fmla="*/ 915 h 1343"/>
              <a:gd name="T72" fmla="*/ 370 w 1383"/>
              <a:gd name="T73" fmla="*/ 780 h 1343"/>
              <a:gd name="T74" fmla="*/ 492 w 1383"/>
              <a:gd name="T75" fmla="*/ 732 h 1343"/>
              <a:gd name="T76" fmla="*/ 572 w 1383"/>
              <a:gd name="T77" fmla="*/ 756 h 1343"/>
              <a:gd name="T78" fmla="*/ 672 w 1383"/>
              <a:gd name="T79" fmla="*/ 860 h 1343"/>
              <a:gd name="T80" fmla="*/ 701 w 1383"/>
              <a:gd name="T81" fmla="*/ 964 h 1343"/>
              <a:gd name="T82" fmla="*/ 680 w 1383"/>
              <a:gd name="T83" fmla="*/ 1061 h 1343"/>
              <a:gd name="T84" fmla="*/ 1339 w 1383"/>
              <a:gd name="T85" fmla="*/ 366 h 1343"/>
              <a:gd name="T86" fmla="*/ 1315 w 1383"/>
              <a:gd name="T87" fmla="*/ 460 h 1343"/>
              <a:gd name="T88" fmla="*/ 1231 w 1383"/>
              <a:gd name="T89" fmla="*/ 573 h 1343"/>
              <a:gd name="T90" fmla="*/ 1099 w 1383"/>
              <a:gd name="T91" fmla="*/ 668 h 1343"/>
              <a:gd name="T92" fmla="*/ 1002 w 1383"/>
              <a:gd name="T93" fmla="*/ 690 h 1343"/>
              <a:gd name="T94" fmla="*/ 900 w 1383"/>
              <a:gd name="T95" fmla="*/ 665 h 1343"/>
              <a:gd name="T96" fmla="*/ 799 w 1383"/>
              <a:gd name="T97" fmla="*/ 572 h 1343"/>
              <a:gd name="T98" fmla="*/ 766 w 1383"/>
              <a:gd name="T99" fmla="*/ 484 h 1343"/>
              <a:gd name="T100" fmla="*/ 805 w 1383"/>
              <a:gd name="T101" fmla="*/ 370 h 1343"/>
              <a:gd name="T102" fmla="*/ 939 w 1383"/>
              <a:gd name="T103" fmla="*/ 231 h 1343"/>
              <a:gd name="T104" fmla="*/ 1087 w 1383"/>
              <a:gd name="T105" fmla="*/ 139 h 1343"/>
              <a:gd name="T106" fmla="*/ 1148 w 1383"/>
              <a:gd name="T107" fmla="*/ 139 h 1343"/>
              <a:gd name="T108" fmla="*/ 1248 w 1383"/>
              <a:gd name="T109" fmla="*/ 217 h 1343"/>
              <a:gd name="T110" fmla="*/ 1328 w 1383"/>
              <a:gd name="T111" fmla="*/ 328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3" h="1343">
                <a:moveTo>
                  <a:pt x="1008" y="127"/>
                </a:moveTo>
                <a:lnTo>
                  <a:pt x="983" y="144"/>
                </a:lnTo>
                <a:lnTo>
                  <a:pt x="958" y="161"/>
                </a:lnTo>
                <a:lnTo>
                  <a:pt x="933" y="179"/>
                </a:lnTo>
                <a:lnTo>
                  <a:pt x="909" y="198"/>
                </a:lnTo>
                <a:lnTo>
                  <a:pt x="886" y="217"/>
                </a:lnTo>
                <a:lnTo>
                  <a:pt x="862" y="236"/>
                </a:lnTo>
                <a:lnTo>
                  <a:pt x="841" y="257"/>
                </a:lnTo>
                <a:lnTo>
                  <a:pt x="819" y="276"/>
                </a:lnTo>
                <a:lnTo>
                  <a:pt x="798" y="297"/>
                </a:lnTo>
                <a:lnTo>
                  <a:pt x="780" y="317"/>
                </a:lnTo>
                <a:lnTo>
                  <a:pt x="762" y="337"/>
                </a:lnTo>
                <a:lnTo>
                  <a:pt x="745" y="356"/>
                </a:lnTo>
                <a:lnTo>
                  <a:pt x="730" y="375"/>
                </a:lnTo>
                <a:lnTo>
                  <a:pt x="717" y="393"/>
                </a:lnTo>
                <a:lnTo>
                  <a:pt x="707" y="410"/>
                </a:lnTo>
                <a:lnTo>
                  <a:pt x="697" y="425"/>
                </a:lnTo>
                <a:lnTo>
                  <a:pt x="683" y="450"/>
                </a:lnTo>
                <a:lnTo>
                  <a:pt x="668" y="473"/>
                </a:lnTo>
                <a:lnTo>
                  <a:pt x="653" y="494"/>
                </a:lnTo>
                <a:lnTo>
                  <a:pt x="639" y="513"/>
                </a:lnTo>
                <a:lnTo>
                  <a:pt x="612" y="544"/>
                </a:lnTo>
                <a:lnTo>
                  <a:pt x="593" y="564"/>
                </a:lnTo>
                <a:lnTo>
                  <a:pt x="572" y="582"/>
                </a:lnTo>
                <a:lnTo>
                  <a:pt x="540" y="607"/>
                </a:lnTo>
                <a:lnTo>
                  <a:pt x="520" y="620"/>
                </a:lnTo>
                <a:lnTo>
                  <a:pt x="498" y="634"/>
                </a:lnTo>
                <a:lnTo>
                  <a:pt x="476" y="648"/>
                </a:lnTo>
                <a:lnTo>
                  <a:pt x="451" y="661"/>
                </a:lnTo>
                <a:lnTo>
                  <a:pt x="433" y="670"/>
                </a:lnTo>
                <a:lnTo>
                  <a:pt x="416" y="680"/>
                </a:lnTo>
                <a:lnTo>
                  <a:pt x="398" y="693"/>
                </a:lnTo>
                <a:lnTo>
                  <a:pt x="378" y="706"/>
                </a:lnTo>
                <a:lnTo>
                  <a:pt x="358" y="722"/>
                </a:lnTo>
                <a:lnTo>
                  <a:pt x="337" y="739"/>
                </a:lnTo>
                <a:lnTo>
                  <a:pt x="317" y="757"/>
                </a:lnTo>
                <a:lnTo>
                  <a:pt x="296" y="776"/>
                </a:lnTo>
                <a:lnTo>
                  <a:pt x="275" y="797"/>
                </a:lnTo>
                <a:lnTo>
                  <a:pt x="254" y="818"/>
                </a:lnTo>
                <a:lnTo>
                  <a:pt x="233" y="840"/>
                </a:lnTo>
                <a:lnTo>
                  <a:pt x="213" y="863"/>
                </a:lnTo>
                <a:lnTo>
                  <a:pt x="193" y="886"/>
                </a:lnTo>
                <a:lnTo>
                  <a:pt x="173" y="909"/>
                </a:lnTo>
                <a:lnTo>
                  <a:pt x="155" y="933"/>
                </a:lnTo>
                <a:lnTo>
                  <a:pt x="138" y="958"/>
                </a:lnTo>
                <a:lnTo>
                  <a:pt x="106" y="1003"/>
                </a:lnTo>
                <a:lnTo>
                  <a:pt x="79" y="1042"/>
                </a:lnTo>
                <a:lnTo>
                  <a:pt x="55" y="1076"/>
                </a:lnTo>
                <a:lnTo>
                  <a:pt x="36" y="1104"/>
                </a:lnTo>
                <a:lnTo>
                  <a:pt x="21" y="1124"/>
                </a:lnTo>
                <a:lnTo>
                  <a:pt x="10" y="1139"/>
                </a:lnTo>
                <a:lnTo>
                  <a:pt x="4" y="1149"/>
                </a:lnTo>
                <a:lnTo>
                  <a:pt x="0" y="1151"/>
                </a:lnTo>
                <a:lnTo>
                  <a:pt x="95" y="1251"/>
                </a:lnTo>
                <a:lnTo>
                  <a:pt x="105" y="1253"/>
                </a:lnTo>
                <a:lnTo>
                  <a:pt x="134" y="1260"/>
                </a:lnTo>
                <a:lnTo>
                  <a:pt x="155" y="1266"/>
                </a:lnTo>
                <a:lnTo>
                  <a:pt x="179" y="1274"/>
                </a:lnTo>
                <a:lnTo>
                  <a:pt x="206" y="1285"/>
                </a:lnTo>
                <a:lnTo>
                  <a:pt x="237" y="1298"/>
                </a:lnTo>
                <a:lnTo>
                  <a:pt x="268" y="1312"/>
                </a:lnTo>
                <a:lnTo>
                  <a:pt x="301" y="1327"/>
                </a:lnTo>
                <a:lnTo>
                  <a:pt x="317" y="1333"/>
                </a:lnTo>
                <a:lnTo>
                  <a:pt x="334" y="1338"/>
                </a:lnTo>
                <a:lnTo>
                  <a:pt x="351" y="1341"/>
                </a:lnTo>
                <a:lnTo>
                  <a:pt x="370" y="1343"/>
                </a:lnTo>
                <a:lnTo>
                  <a:pt x="378" y="1343"/>
                </a:lnTo>
                <a:lnTo>
                  <a:pt x="388" y="1343"/>
                </a:lnTo>
                <a:lnTo>
                  <a:pt x="398" y="1342"/>
                </a:lnTo>
                <a:lnTo>
                  <a:pt x="409" y="1341"/>
                </a:lnTo>
                <a:lnTo>
                  <a:pt x="418" y="1339"/>
                </a:lnTo>
                <a:lnTo>
                  <a:pt x="429" y="1337"/>
                </a:lnTo>
                <a:lnTo>
                  <a:pt x="440" y="1334"/>
                </a:lnTo>
                <a:lnTo>
                  <a:pt x="452" y="1329"/>
                </a:lnTo>
                <a:lnTo>
                  <a:pt x="464" y="1325"/>
                </a:lnTo>
                <a:lnTo>
                  <a:pt x="476" y="1319"/>
                </a:lnTo>
                <a:lnTo>
                  <a:pt x="487" y="1312"/>
                </a:lnTo>
                <a:lnTo>
                  <a:pt x="500" y="1305"/>
                </a:lnTo>
                <a:lnTo>
                  <a:pt x="514" y="1297"/>
                </a:lnTo>
                <a:lnTo>
                  <a:pt x="527" y="1287"/>
                </a:lnTo>
                <a:lnTo>
                  <a:pt x="542" y="1278"/>
                </a:lnTo>
                <a:lnTo>
                  <a:pt x="557" y="1266"/>
                </a:lnTo>
                <a:lnTo>
                  <a:pt x="586" y="1242"/>
                </a:lnTo>
                <a:lnTo>
                  <a:pt x="614" y="1217"/>
                </a:lnTo>
                <a:lnTo>
                  <a:pt x="628" y="1204"/>
                </a:lnTo>
                <a:lnTo>
                  <a:pt x="641" y="1191"/>
                </a:lnTo>
                <a:lnTo>
                  <a:pt x="654" y="1177"/>
                </a:lnTo>
                <a:lnTo>
                  <a:pt x="666" y="1164"/>
                </a:lnTo>
                <a:lnTo>
                  <a:pt x="676" y="1150"/>
                </a:lnTo>
                <a:lnTo>
                  <a:pt x="687" y="1136"/>
                </a:lnTo>
                <a:lnTo>
                  <a:pt x="697" y="1122"/>
                </a:lnTo>
                <a:lnTo>
                  <a:pt x="707" y="1107"/>
                </a:lnTo>
                <a:lnTo>
                  <a:pt x="715" y="1092"/>
                </a:lnTo>
                <a:lnTo>
                  <a:pt x="722" y="1077"/>
                </a:lnTo>
                <a:lnTo>
                  <a:pt x="729" y="1061"/>
                </a:lnTo>
                <a:lnTo>
                  <a:pt x="735" y="1044"/>
                </a:lnTo>
                <a:lnTo>
                  <a:pt x="739" y="1028"/>
                </a:lnTo>
                <a:lnTo>
                  <a:pt x="742" y="1011"/>
                </a:lnTo>
                <a:lnTo>
                  <a:pt x="744" y="994"/>
                </a:lnTo>
                <a:lnTo>
                  <a:pt x="745" y="976"/>
                </a:lnTo>
                <a:lnTo>
                  <a:pt x="745" y="958"/>
                </a:lnTo>
                <a:lnTo>
                  <a:pt x="744" y="940"/>
                </a:lnTo>
                <a:lnTo>
                  <a:pt x="741" y="920"/>
                </a:lnTo>
                <a:lnTo>
                  <a:pt x="737" y="901"/>
                </a:lnTo>
                <a:lnTo>
                  <a:pt x="731" y="881"/>
                </a:lnTo>
                <a:lnTo>
                  <a:pt x="724" y="861"/>
                </a:lnTo>
                <a:lnTo>
                  <a:pt x="715" y="839"/>
                </a:lnTo>
                <a:lnTo>
                  <a:pt x="704" y="818"/>
                </a:lnTo>
                <a:lnTo>
                  <a:pt x="693" y="796"/>
                </a:lnTo>
                <a:lnTo>
                  <a:pt x="679" y="773"/>
                </a:lnTo>
                <a:lnTo>
                  <a:pt x="662" y="749"/>
                </a:lnTo>
                <a:lnTo>
                  <a:pt x="645" y="727"/>
                </a:lnTo>
                <a:lnTo>
                  <a:pt x="644" y="725"/>
                </a:lnTo>
                <a:lnTo>
                  <a:pt x="642" y="719"/>
                </a:lnTo>
                <a:lnTo>
                  <a:pt x="640" y="711"/>
                </a:lnTo>
                <a:lnTo>
                  <a:pt x="639" y="700"/>
                </a:lnTo>
                <a:lnTo>
                  <a:pt x="639" y="693"/>
                </a:lnTo>
                <a:lnTo>
                  <a:pt x="639" y="687"/>
                </a:lnTo>
                <a:lnTo>
                  <a:pt x="640" y="679"/>
                </a:lnTo>
                <a:lnTo>
                  <a:pt x="642" y="672"/>
                </a:lnTo>
                <a:lnTo>
                  <a:pt x="645" y="664"/>
                </a:lnTo>
                <a:lnTo>
                  <a:pt x="649" y="657"/>
                </a:lnTo>
                <a:lnTo>
                  <a:pt x="655" y="649"/>
                </a:lnTo>
                <a:lnTo>
                  <a:pt x="662" y="640"/>
                </a:lnTo>
                <a:lnTo>
                  <a:pt x="664" y="638"/>
                </a:lnTo>
                <a:lnTo>
                  <a:pt x="667" y="636"/>
                </a:lnTo>
                <a:lnTo>
                  <a:pt x="675" y="630"/>
                </a:lnTo>
                <a:lnTo>
                  <a:pt x="683" y="624"/>
                </a:lnTo>
                <a:lnTo>
                  <a:pt x="691" y="621"/>
                </a:lnTo>
                <a:lnTo>
                  <a:pt x="699" y="618"/>
                </a:lnTo>
                <a:lnTo>
                  <a:pt x="707" y="617"/>
                </a:lnTo>
                <a:lnTo>
                  <a:pt x="713" y="616"/>
                </a:lnTo>
                <a:lnTo>
                  <a:pt x="721" y="616"/>
                </a:lnTo>
                <a:lnTo>
                  <a:pt x="726" y="616"/>
                </a:lnTo>
                <a:lnTo>
                  <a:pt x="737" y="618"/>
                </a:lnTo>
                <a:lnTo>
                  <a:pt x="745" y="620"/>
                </a:lnTo>
                <a:lnTo>
                  <a:pt x="751" y="623"/>
                </a:lnTo>
                <a:lnTo>
                  <a:pt x="753" y="624"/>
                </a:lnTo>
                <a:lnTo>
                  <a:pt x="776" y="643"/>
                </a:lnTo>
                <a:lnTo>
                  <a:pt x="798" y="659"/>
                </a:lnTo>
                <a:lnTo>
                  <a:pt x="820" y="674"/>
                </a:lnTo>
                <a:lnTo>
                  <a:pt x="842" y="687"/>
                </a:lnTo>
                <a:lnTo>
                  <a:pt x="862" y="699"/>
                </a:lnTo>
                <a:lnTo>
                  <a:pt x="883" y="708"/>
                </a:lnTo>
                <a:lnTo>
                  <a:pt x="903" y="717"/>
                </a:lnTo>
                <a:lnTo>
                  <a:pt x="923" y="724"/>
                </a:lnTo>
                <a:lnTo>
                  <a:pt x="942" y="729"/>
                </a:lnTo>
                <a:lnTo>
                  <a:pt x="961" y="732"/>
                </a:lnTo>
                <a:lnTo>
                  <a:pt x="980" y="734"/>
                </a:lnTo>
                <a:lnTo>
                  <a:pt x="997" y="735"/>
                </a:lnTo>
                <a:lnTo>
                  <a:pt x="1015" y="735"/>
                </a:lnTo>
                <a:lnTo>
                  <a:pt x="1033" y="734"/>
                </a:lnTo>
                <a:lnTo>
                  <a:pt x="1050" y="731"/>
                </a:lnTo>
                <a:lnTo>
                  <a:pt x="1066" y="728"/>
                </a:lnTo>
                <a:lnTo>
                  <a:pt x="1082" y="722"/>
                </a:lnTo>
                <a:lnTo>
                  <a:pt x="1099" y="717"/>
                </a:lnTo>
                <a:lnTo>
                  <a:pt x="1115" y="711"/>
                </a:lnTo>
                <a:lnTo>
                  <a:pt x="1130" y="703"/>
                </a:lnTo>
                <a:lnTo>
                  <a:pt x="1145" y="694"/>
                </a:lnTo>
                <a:lnTo>
                  <a:pt x="1160" y="685"/>
                </a:lnTo>
                <a:lnTo>
                  <a:pt x="1175" y="675"/>
                </a:lnTo>
                <a:lnTo>
                  <a:pt x="1189" y="664"/>
                </a:lnTo>
                <a:lnTo>
                  <a:pt x="1203" y="652"/>
                </a:lnTo>
                <a:lnTo>
                  <a:pt x="1217" y="640"/>
                </a:lnTo>
                <a:lnTo>
                  <a:pt x="1230" y="629"/>
                </a:lnTo>
                <a:lnTo>
                  <a:pt x="1244" y="616"/>
                </a:lnTo>
                <a:lnTo>
                  <a:pt x="1270" y="589"/>
                </a:lnTo>
                <a:lnTo>
                  <a:pt x="1296" y="560"/>
                </a:lnTo>
                <a:lnTo>
                  <a:pt x="1308" y="546"/>
                </a:lnTo>
                <a:lnTo>
                  <a:pt x="1319" y="532"/>
                </a:lnTo>
                <a:lnTo>
                  <a:pt x="1329" y="519"/>
                </a:lnTo>
                <a:lnTo>
                  <a:pt x="1337" y="506"/>
                </a:lnTo>
                <a:lnTo>
                  <a:pt x="1346" y="494"/>
                </a:lnTo>
                <a:lnTo>
                  <a:pt x="1352" y="482"/>
                </a:lnTo>
                <a:lnTo>
                  <a:pt x="1359" y="470"/>
                </a:lnTo>
                <a:lnTo>
                  <a:pt x="1364" y="459"/>
                </a:lnTo>
                <a:lnTo>
                  <a:pt x="1369" y="447"/>
                </a:lnTo>
                <a:lnTo>
                  <a:pt x="1373" y="436"/>
                </a:lnTo>
                <a:lnTo>
                  <a:pt x="1376" y="425"/>
                </a:lnTo>
                <a:lnTo>
                  <a:pt x="1378" y="416"/>
                </a:lnTo>
                <a:lnTo>
                  <a:pt x="1380" y="405"/>
                </a:lnTo>
                <a:lnTo>
                  <a:pt x="1381" y="395"/>
                </a:lnTo>
                <a:lnTo>
                  <a:pt x="1383" y="387"/>
                </a:lnTo>
                <a:lnTo>
                  <a:pt x="1383" y="377"/>
                </a:lnTo>
                <a:lnTo>
                  <a:pt x="1381" y="359"/>
                </a:lnTo>
                <a:lnTo>
                  <a:pt x="1378" y="341"/>
                </a:lnTo>
                <a:lnTo>
                  <a:pt x="1374" y="324"/>
                </a:lnTo>
                <a:lnTo>
                  <a:pt x="1369" y="308"/>
                </a:lnTo>
                <a:lnTo>
                  <a:pt x="1356" y="274"/>
                </a:lnTo>
                <a:lnTo>
                  <a:pt x="1343" y="242"/>
                </a:lnTo>
                <a:lnTo>
                  <a:pt x="1331" y="211"/>
                </a:lnTo>
                <a:lnTo>
                  <a:pt x="1322" y="182"/>
                </a:lnTo>
                <a:lnTo>
                  <a:pt x="1315" y="159"/>
                </a:lnTo>
                <a:lnTo>
                  <a:pt x="1309" y="138"/>
                </a:lnTo>
                <a:lnTo>
                  <a:pt x="1304" y="109"/>
                </a:lnTo>
                <a:lnTo>
                  <a:pt x="1303" y="99"/>
                </a:lnTo>
                <a:lnTo>
                  <a:pt x="1208" y="0"/>
                </a:lnTo>
                <a:lnTo>
                  <a:pt x="1204" y="2"/>
                </a:lnTo>
                <a:lnTo>
                  <a:pt x="1196" y="9"/>
                </a:lnTo>
                <a:lnTo>
                  <a:pt x="1180" y="18"/>
                </a:lnTo>
                <a:lnTo>
                  <a:pt x="1158" y="32"/>
                </a:lnTo>
                <a:lnTo>
                  <a:pt x="1130" y="51"/>
                </a:lnTo>
                <a:lnTo>
                  <a:pt x="1095" y="72"/>
                </a:lnTo>
                <a:lnTo>
                  <a:pt x="1054" y="98"/>
                </a:lnTo>
                <a:lnTo>
                  <a:pt x="1008" y="127"/>
                </a:lnTo>
                <a:close/>
                <a:moveTo>
                  <a:pt x="606" y="1170"/>
                </a:moveTo>
                <a:lnTo>
                  <a:pt x="589" y="1187"/>
                </a:lnTo>
                <a:lnTo>
                  <a:pt x="573" y="1202"/>
                </a:lnTo>
                <a:lnTo>
                  <a:pt x="555" y="1217"/>
                </a:lnTo>
                <a:lnTo>
                  <a:pt x="539" y="1230"/>
                </a:lnTo>
                <a:lnTo>
                  <a:pt x="522" y="1242"/>
                </a:lnTo>
                <a:lnTo>
                  <a:pt x="505" y="1254"/>
                </a:lnTo>
                <a:lnTo>
                  <a:pt x="488" y="1264"/>
                </a:lnTo>
                <a:lnTo>
                  <a:pt x="472" y="1272"/>
                </a:lnTo>
                <a:lnTo>
                  <a:pt x="456" y="1280"/>
                </a:lnTo>
                <a:lnTo>
                  <a:pt x="440" y="1286"/>
                </a:lnTo>
                <a:lnTo>
                  <a:pt x="425" y="1292"/>
                </a:lnTo>
                <a:lnTo>
                  <a:pt x="411" y="1296"/>
                </a:lnTo>
                <a:lnTo>
                  <a:pt x="397" y="1299"/>
                </a:lnTo>
                <a:lnTo>
                  <a:pt x="384" y="1301"/>
                </a:lnTo>
                <a:lnTo>
                  <a:pt x="372" y="1301"/>
                </a:lnTo>
                <a:lnTo>
                  <a:pt x="361" y="1300"/>
                </a:lnTo>
                <a:lnTo>
                  <a:pt x="350" y="1298"/>
                </a:lnTo>
                <a:lnTo>
                  <a:pt x="337" y="1294"/>
                </a:lnTo>
                <a:lnTo>
                  <a:pt x="324" y="1287"/>
                </a:lnTo>
                <a:lnTo>
                  <a:pt x="309" y="1279"/>
                </a:lnTo>
                <a:lnTo>
                  <a:pt x="294" y="1269"/>
                </a:lnTo>
                <a:lnTo>
                  <a:pt x="279" y="1258"/>
                </a:lnTo>
                <a:lnTo>
                  <a:pt x="263" y="1245"/>
                </a:lnTo>
                <a:lnTo>
                  <a:pt x="247" y="1232"/>
                </a:lnTo>
                <a:lnTo>
                  <a:pt x="231" y="1217"/>
                </a:lnTo>
                <a:lnTo>
                  <a:pt x="216" y="1202"/>
                </a:lnTo>
                <a:lnTo>
                  <a:pt x="201" y="1187"/>
                </a:lnTo>
                <a:lnTo>
                  <a:pt x="188" y="1171"/>
                </a:lnTo>
                <a:lnTo>
                  <a:pt x="175" y="1154"/>
                </a:lnTo>
                <a:lnTo>
                  <a:pt x="163" y="1138"/>
                </a:lnTo>
                <a:lnTo>
                  <a:pt x="154" y="1122"/>
                </a:lnTo>
                <a:lnTo>
                  <a:pt x="146" y="1107"/>
                </a:lnTo>
                <a:lnTo>
                  <a:pt x="143" y="1098"/>
                </a:lnTo>
                <a:lnTo>
                  <a:pt x="141" y="1091"/>
                </a:lnTo>
                <a:lnTo>
                  <a:pt x="140" y="1082"/>
                </a:lnTo>
                <a:lnTo>
                  <a:pt x="139" y="1073"/>
                </a:lnTo>
                <a:lnTo>
                  <a:pt x="140" y="1065"/>
                </a:lnTo>
                <a:lnTo>
                  <a:pt x="141" y="1056"/>
                </a:lnTo>
                <a:lnTo>
                  <a:pt x="143" y="1046"/>
                </a:lnTo>
                <a:lnTo>
                  <a:pt x="145" y="1037"/>
                </a:lnTo>
                <a:lnTo>
                  <a:pt x="153" y="1017"/>
                </a:lnTo>
                <a:lnTo>
                  <a:pt x="163" y="998"/>
                </a:lnTo>
                <a:lnTo>
                  <a:pt x="176" y="977"/>
                </a:lnTo>
                <a:lnTo>
                  <a:pt x="190" y="957"/>
                </a:lnTo>
                <a:lnTo>
                  <a:pt x="207" y="936"/>
                </a:lnTo>
                <a:lnTo>
                  <a:pt x="225" y="915"/>
                </a:lnTo>
                <a:lnTo>
                  <a:pt x="244" y="894"/>
                </a:lnTo>
                <a:lnTo>
                  <a:pt x="264" y="874"/>
                </a:lnTo>
                <a:lnTo>
                  <a:pt x="285" y="853"/>
                </a:lnTo>
                <a:lnTo>
                  <a:pt x="306" y="834"/>
                </a:lnTo>
                <a:lnTo>
                  <a:pt x="328" y="814"/>
                </a:lnTo>
                <a:lnTo>
                  <a:pt x="348" y="796"/>
                </a:lnTo>
                <a:lnTo>
                  <a:pt x="370" y="780"/>
                </a:lnTo>
                <a:lnTo>
                  <a:pt x="389" y="766"/>
                </a:lnTo>
                <a:lnTo>
                  <a:pt x="409" y="755"/>
                </a:lnTo>
                <a:lnTo>
                  <a:pt x="427" y="747"/>
                </a:lnTo>
                <a:lnTo>
                  <a:pt x="445" y="741"/>
                </a:lnTo>
                <a:lnTo>
                  <a:pt x="461" y="737"/>
                </a:lnTo>
                <a:lnTo>
                  <a:pt x="478" y="734"/>
                </a:lnTo>
                <a:lnTo>
                  <a:pt x="492" y="732"/>
                </a:lnTo>
                <a:lnTo>
                  <a:pt x="505" y="732"/>
                </a:lnTo>
                <a:lnTo>
                  <a:pt x="517" y="733"/>
                </a:lnTo>
                <a:lnTo>
                  <a:pt x="526" y="734"/>
                </a:lnTo>
                <a:lnTo>
                  <a:pt x="535" y="737"/>
                </a:lnTo>
                <a:lnTo>
                  <a:pt x="547" y="740"/>
                </a:lnTo>
                <a:lnTo>
                  <a:pt x="550" y="741"/>
                </a:lnTo>
                <a:lnTo>
                  <a:pt x="572" y="756"/>
                </a:lnTo>
                <a:lnTo>
                  <a:pt x="591" y="770"/>
                </a:lnTo>
                <a:lnTo>
                  <a:pt x="609" y="785"/>
                </a:lnTo>
                <a:lnTo>
                  <a:pt x="626" y="800"/>
                </a:lnTo>
                <a:lnTo>
                  <a:pt x="640" y="814"/>
                </a:lnTo>
                <a:lnTo>
                  <a:pt x="652" y="829"/>
                </a:lnTo>
                <a:lnTo>
                  <a:pt x="662" y="845"/>
                </a:lnTo>
                <a:lnTo>
                  <a:pt x="672" y="860"/>
                </a:lnTo>
                <a:lnTo>
                  <a:pt x="681" y="875"/>
                </a:lnTo>
                <a:lnTo>
                  <a:pt x="687" y="890"/>
                </a:lnTo>
                <a:lnTo>
                  <a:pt x="691" y="905"/>
                </a:lnTo>
                <a:lnTo>
                  <a:pt x="696" y="920"/>
                </a:lnTo>
                <a:lnTo>
                  <a:pt x="699" y="935"/>
                </a:lnTo>
                <a:lnTo>
                  <a:pt x="700" y="949"/>
                </a:lnTo>
                <a:lnTo>
                  <a:pt x="701" y="964"/>
                </a:lnTo>
                <a:lnTo>
                  <a:pt x="700" y="978"/>
                </a:lnTo>
                <a:lnTo>
                  <a:pt x="699" y="992"/>
                </a:lnTo>
                <a:lnTo>
                  <a:pt x="697" y="1007"/>
                </a:lnTo>
                <a:lnTo>
                  <a:pt x="694" y="1021"/>
                </a:lnTo>
                <a:lnTo>
                  <a:pt x="689" y="1035"/>
                </a:lnTo>
                <a:lnTo>
                  <a:pt x="685" y="1048"/>
                </a:lnTo>
                <a:lnTo>
                  <a:pt x="680" y="1061"/>
                </a:lnTo>
                <a:lnTo>
                  <a:pt x="673" y="1073"/>
                </a:lnTo>
                <a:lnTo>
                  <a:pt x="667" y="1085"/>
                </a:lnTo>
                <a:lnTo>
                  <a:pt x="654" y="1109"/>
                </a:lnTo>
                <a:lnTo>
                  <a:pt x="637" y="1132"/>
                </a:lnTo>
                <a:lnTo>
                  <a:pt x="622" y="1151"/>
                </a:lnTo>
                <a:lnTo>
                  <a:pt x="606" y="1170"/>
                </a:lnTo>
                <a:close/>
                <a:moveTo>
                  <a:pt x="1339" y="366"/>
                </a:moveTo>
                <a:lnTo>
                  <a:pt x="1340" y="378"/>
                </a:lnTo>
                <a:lnTo>
                  <a:pt x="1339" y="390"/>
                </a:lnTo>
                <a:lnTo>
                  <a:pt x="1336" y="403"/>
                </a:lnTo>
                <a:lnTo>
                  <a:pt x="1333" y="416"/>
                </a:lnTo>
                <a:lnTo>
                  <a:pt x="1328" y="430"/>
                </a:lnTo>
                <a:lnTo>
                  <a:pt x="1322" y="445"/>
                </a:lnTo>
                <a:lnTo>
                  <a:pt x="1315" y="460"/>
                </a:lnTo>
                <a:lnTo>
                  <a:pt x="1306" y="476"/>
                </a:lnTo>
                <a:lnTo>
                  <a:pt x="1296" y="492"/>
                </a:lnTo>
                <a:lnTo>
                  <a:pt x="1285" y="509"/>
                </a:lnTo>
                <a:lnTo>
                  <a:pt x="1274" y="525"/>
                </a:lnTo>
                <a:lnTo>
                  <a:pt x="1261" y="541"/>
                </a:lnTo>
                <a:lnTo>
                  <a:pt x="1247" y="557"/>
                </a:lnTo>
                <a:lnTo>
                  <a:pt x="1231" y="573"/>
                </a:lnTo>
                <a:lnTo>
                  <a:pt x="1215" y="590"/>
                </a:lnTo>
                <a:lnTo>
                  <a:pt x="1198" y="605"/>
                </a:lnTo>
                <a:lnTo>
                  <a:pt x="1178" y="620"/>
                </a:lnTo>
                <a:lnTo>
                  <a:pt x="1158" y="635"/>
                </a:lnTo>
                <a:lnTo>
                  <a:pt x="1135" y="649"/>
                </a:lnTo>
                <a:lnTo>
                  <a:pt x="1110" y="662"/>
                </a:lnTo>
                <a:lnTo>
                  <a:pt x="1099" y="668"/>
                </a:lnTo>
                <a:lnTo>
                  <a:pt x="1086" y="674"/>
                </a:lnTo>
                <a:lnTo>
                  <a:pt x="1072" y="678"/>
                </a:lnTo>
                <a:lnTo>
                  <a:pt x="1059" y="683"/>
                </a:lnTo>
                <a:lnTo>
                  <a:pt x="1045" y="686"/>
                </a:lnTo>
                <a:lnTo>
                  <a:pt x="1031" y="688"/>
                </a:lnTo>
                <a:lnTo>
                  <a:pt x="1017" y="690"/>
                </a:lnTo>
                <a:lnTo>
                  <a:pt x="1002" y="690"/>
                </a:lnTo>
                <a:lnTo>
                  <a:pt x="987" y="690"/>
                </a:lnTo>
                <a:lnTo>
                  <a:pt x="973" y="689"/>
                </a:lnTo>
                <a:lnTo>
                  <a:pt x="958" y="687"/>
                </a:lnTo>
                <a:lnTo>
                  <a:pt x="944" y="684"/>
                </a:lnTo>
                <a:lnTo>
                  <a:pt x="929" y="679"/>
                </a:lnTo>
                <a:lnTo>
                  <a:pt x="914" y="673"/>
                </a:lnTo>
                <a:lnTo>
                  <a:pt x="900" y="665"/>
                </a:lnTo>
                <a:lnTo>
                  <a:pt x="885" y="657"/>
                </a:lnTo>
                <a:lnTo>
                  <a:pt x="871" y="647"/>
                </a:lnTo>
                <a:lnTo>
                  <a:pt x="856" y="635"/>
                </a:lnTo>
                <a:lnTo>
                  <a:pt x="842" y="622"/>
                </a:lnTo>
                <a:lnTo>
                  <a:pt x="828" y="607"/>
                </a:lnTo>
                <a:lnTo>
                  <a:pt x="812" y="591"/>
                </a:lnTo>
                <a:lnTo>
                  <a:pt x="799" y="572"/>
                </a:lnTo>
                <a:lnTo>
                  <a:pt x="785" y="552"/>
                </a:lnTo>
                <a:lnTo>
                  <a:pt x="771" y="529"/>
                </a:lnTo>
                <a:lnTo>
                  <a:pt x="770" y="526"/>
                </a:lnTo>
                <a:lnTo>
                  <a:pt x="768" y="514"/>
                </a:lnTo>
                <a:lnTo>
                  <a:pt x="766" y="505"/>
                </a:lnTo>
                <a:lnTo>
                  <a:pt x="766" y="495"/>
                </a:lnTo>
                <a:lnTo>
                  <a:pt x="766" y="484"/>
                </a:lnTo>
                <a:lnTo>
                  <a:pt x="766" y="471"/>
                </a:lnTo>
                <a:lnTo>
                  <a:pt x="768" y="456"/>
                </a:lnTo>
                <a:lnTo>
                  <a:pt x="771" y="441"/>
                </a:lnTo>
                <a:lnTo>
                  <a:pt x="777" y="424"/>
                </a:lnTo>
                <a:lnTo>
                  <a:pt x="783" y="407"/>
                </a:lnTo>
                <a:lnTo>
                  <a:pt x="793" y="389"/>
                </a:lnTo>
                <a:lnTo>
                  <a:pt x="805" y="370"/>
                </a:lnTo>
                <a:lnTo>
                  <a:pt x="819" y="351"/>
                </a:lnTo>
                <a:lnTo>
                  <a:pt x="836" y="330"/>
                </a:lnTo>
                <a:lnTo>
                  <a:pt x="856" y="310"/>
                </a:lnTo>
                <a:lnTo>
                  <a:pt x="876" y="289"/>
                </a:lnTo>
                <a:lnTo>
                  <a:pt x="897" y="270"/>
                </a:lnTo>
                <a:lnTo>
                  <a:pt x="917" y="249"/>
                </a:lnTo>
                <a:lnTo>
                  <a:pt x="939" y="231"/>
                </a:lnTo>
                <a:lnTo>
                  <a:pt x="960" y="213"/>
                </a:lnTo>
                <a:lnTo>
                  <a:pt x="983" y="195"/>
                </a:lnTo>
                <a:lnTo>
                  <a:pt x="1005" y="180"/>
                </a:lnTo>
                <a:lnTo>
                  <a:pt x="1025" y="166"/>
                </a:lnTo>
                <a:lnTo>
                  <a:pt x="1047" y="155"/>
                </a:lnTo>
                <a:lnTo>
                  <a:pt x="1067" y="146"/>
                </a:lnTo>
                <a:lnTo>
                  <a:pt x="1087" y="139"/>
                </a:lnTo>
                <a:lnTo>
                  <a:pt x="1096" y="136"/>
                </a:lnTo>
                <a:lnTo>
                  <a:pt x="1105" y="135"/>
                </a:lnTo>
                <a:lnTo>
                  <a:pt x="1115" y="134"/>
                </a:lnTo>
                <a:lnTo>
                  <a:pt x="1123" y="134"/>
                </a:lnTo>
                <a:lnTo>
                  <a:pt x="1132" y="135"/>
                </a:lnTo>
                <a:lnTo>
                  <a:pt x="1141" y="136"/>
                </a:lnTo>
                <a:lnTo>
                  <a:pt x="1148" y="139"/>
                </a:lnTo>
                <a:lnTo>
                  <a:pt x="1156" y="143"/>
                </a:lnTo>
                <a:lnTo>
                  <a:pt x="1171" y="151"/>
                </a:lnTo>
                <a:lnTo>
                  <a:pt x="1186" y="162"/>
                </a:lnTo>
                <a:lnTo>
                  <a:pt x="1202" y="174"/>
                </a:lnTo>
                <a:lnTo>
                  <a:pt x="1217" y="188"/>
                </a:lnTo>
                <a:lnTo>
                  <a:pt x="1234" y="202"/>
                </a:lnTo>
                <a:lnTo>
                  <a:pt x="1248" y="217"/>
                </a:lnTo>
                <a:lnTo>
                  <a:pt x="1263" y="233"/>
                </a:lnTo>
                <a:lnTo>
                  <a:pt x="1276" y="249"/>
                </a:lnTo>
                <a:lnTo>
                  <a:pt x="1289" y="266"/>
                </a:lnTo>
                <a:lnTo>
                  <a:pt x="1301" y="282"/>
                </a:lnTo>
                <a:lnTo>
                  <a:pt x="1311" y="298"/>
                </a:lnTo>
                <a:lnTo>
                  <a:pt x="1320" y="314"/>
                </a:lnTo>
                <a:lnTo>
                  <a:pt x="1328" y="328"/>
                </a:lnTo>
                <a:lnTo>
                  <a:pt x="1334" y="342"/>
                </a:lnTo>
                <a:lnTo>
                  <a:pt x="1338" y="355"/>
                </a:lnTo>
                <a:lnTo>
                  <a:pt x="1339" y="366"/>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nvGraphicFramePr>
        <p:xfrm>
          <a:off x="533400" y="1930400"/>
          <a:ext cx="8382000" cy="4759960"/>
        </p:xfrm>
        <a:graphic>
          <a:graphicData uri="http://schemas.openxmlformats.org/drawingml/2006/table">
            <a:tbl>
              <a:tblPr firstRow="1" bandRow="1">
                <a:tableStyleId>{073A0DAA-6AF3-43AB-8588-CEC1D06C72B9}</a:tableStyleId>
              </a:tblPr>
              <a:tblGrid>
                <a:gridCol w="957943"/>
                <a:gridCol w="3592286"/>
                <a:gridCol w="3831771"/>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NAME OF WORK</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BRIEF DETAIL</a:t>
                      </a:r>
                      <a:endParaRPr lang="en-US" sz="1400" dirty="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6</a:t>
                      </a:r>
                      <a:endParaRPr lang="en-US" sz="1200" dirty="0">
                        <a:latin typeface="Segoe UI" pitchFamily="34" charset="0"/>
                        <a:cs typeface="Segoe UI" pitchFamily="34" charset="0"/>
                      </a:endParaRPr>
                    </a:p>
                  </a:txBody>
                  <a:tcPr/>
                </a:tc>
                <a:tc>
                  <a:txBody>
                    <a:bodyPr/>
                    <a:lstStyle/>
                    <a:p>
                      <a:pPr>
                        <a:buFontTx/>
                        <a:buNone/>
                      </a:pPr>
                      <a:r>
                        <a:rPr lang="en-US" sz="1200" dirty="0" smtClean="0">
                          <a:latin typeface="Segoe UI" pitchFamily="34" charset="0"/>
                          <a:cs typeface="Segoe UI" pitchFamily="34" charset="0"/>
                        </a:rPr>
                        <a:t>Parking lot development work at PWD Garage near </a:t>
                      </a:r>
                      <a:r>
                        <a:rPr lang="en-US" sz="1200" dirty="0" err="1" smtClean="0">
                          <a:latin typeface="Segoe UI" pitchFamily="34" charset="0"/>
                          <a:cs typeface="Segoe UI" pitchFamily="34" charset="0"/>
                        </a:rPr>
                        <a:t>Gulab</a:t>
                      </a:r>
                      <a:r>
                        <a:rPr lang="en-US" sz="1200" dirty="0" smtClean="0">
                          <a:latin typeface="Segoe UI" pitchFamily="34" charset="0"/>
                          <a:cs typeface="Segoe UI" pitchFamily="34" charset="0"/>
                        </a:rPr>
                        <a:t> Bag, Udaipur</a:t>
                      </a:r>
                    </a:p>
                  </a:txBody>
                  <a:tcPr/>
                </a:tc>
                <a:tc>
                  <a:txBody>
                    <a:bodyPr/>
                    <a:lstStyle/>
                    <a:p>
                      <a:pPr>
                        <a:buFont typeface="Arial" pitchFamily="34" charset="0"/>
                        <a:buChar char="•"/>
                      </a:pPr>
                      <a:r>
                        <a:rPr lang="en-US" sz="1200" dirty="0" smtClean="0">
                          <a:latin typeface="Segoe UI" pitchFamily="34" charset="0"/>
                          <a:cs typeface="Segoe UI" pitchFamily="34" charset="0"/>
                        </a:rPr>
                        <a:t>To provide parking facility in the wall city area.</a:t>
                      </a:r>
                      <a:br>
                        <a:rPr lang="en-US" sz="1200" dirty="0" smtClean="0">
                          <a:latin typeface="Segoe UI" pitchFamily="34" charset="0"/>
                          <a:cs typeface="Segoe UI" pitchFamily="34" charset="0"/>
                        </a:rPr>
                      </a:br>
                      <a:r>
                        <a:rPr lang="en-US" sz="1200" dirty="0" smtClean="0">
                          <a:latin typeface="Segoe UI" pitchFamily="34" charset="0"/>
                          <a:cs typeface="Segoe UI" pitchFamily="34" charset="0"/>
                        </a:rPr>
                        <a:t>USCL issued Work order amount of Rs. 48.55 Lacs.</a:t>
                      </a:r>
                      <a:br>
                        <a:rPr lang="en-US" sz="1200" dirty="0" smtClean="0">
                          <a:latin typeface="Segoe UI" pitchFamily="34" charset="0"/>
                          <a:cs typeface="Segoe UI" pitchFamily="34" charset="0"/>
                        </a:rPr>
                      </a:br>
                      <a:r>
                        <a:rPr lang="en-US" sz="1200" dirty="0" smtClean="0">
                          <a:latin typeface="Segoe UI" pitchFamily="34" charset="0"/>
                          <a:cs typeface="Segoe UI" pitchFamily="34" charset="0"/>
                        </a:rPr>
                        <a:t>Work Under Progress.</a:t>
                      </a:r>
                    </a:p>
                  </a:txBody>
                  <a:tcPr/>
                </a:tc>
              </a:tr>
              <a:tr h="370840">
                <a:tc>
                  <a:txBody>
                    <a:bodyPr/>
                    <a:lstStyle/>
                    <a:p>
                      <a:r>
                        <a:rPr lang="en-US" sz="1200" dirty="0" smtClean="0">
                          <a:latin typeface="Segoe UI" pitchFamily="34" charset="0"/>
                          <a:cs typeface="Segoe UI" pitchFamily="34" charset="0"/>
                        </a:rPr>
                        <a:t>7</a:t>
                      </a:r>
                      <a:endParaRPr lang="en-US" sz="1200" dirty="0">
                        <a:latin typeface="Segoe UI" pitchFamily="34" charset="0"/>
                        <a:cs typeface="Segoe UI" pitchFamily="34" charset="0"/>
                      </a:endParaRPr>
                    </a:p>
                  </a:txBody>
                  <a:tcPr/>
                </a:tc>
                <a:tc>
                  <a:txBody>
                    <a:bodyPr/>
                    <a:lstStyle/>
                    <a:p>
                      <a:r>
                        <a:rPr lang="en-US" sz="1200" dirty="0" smtClean="0">
                          <a:latin typeface="Segoe UI" pitchFamily="34" charset="0"/>
                          <a:cs typeface="Segoe UI" pitchFamily="34" charset="0"/>
                        </a:rPr>
                        <a:t>Progress under SBM</a:t>
                      </a:r>
                    </a:p>
                  </a:txBody>
                  <a:tcPr/>
                </a:tc>
                <a:tc>
                  <a:txBody>
                    <a:bodyPr/>
                    <a:lstStyle/>
                    <a:p>
                      <a:pPr>
                        <a:buFont typeface="Arial" pitchFamily="34" charset="0"/>
                        <a:buChar char="•"/>
                      </a:pPr>
                      <a:r>
                        <a:rPr lang="en-US" sz="1200" dirty="0" smtClean="0">
                          <a:latin typeface="Segoe UI" pitchFamily="34" charset="0"/>
                          <a:cs typeface="Segoe UI" pitchFamily="34" charset="0"/>
                        </a:rPr>
                        <a:t>To facilitate door to door collection of </a:t>
                      </a:r>
                      <a:r>
                        <a:rPr lang="en-US" sz="1200" dirty="0" smtClean="0">
                          <a:latin typeface="Segoe UI" pitchFamily="34" charset="0"/>
                          <a:cs typeface="Segoe UI" pitchFamily="34" charset="0"/>
                        </a:rPr>
                        <a:t>solid </a:t>
                      </a:r>
                      <a:r>
                        <a:rPr lang="en-US" sz="1200" dirty="0" smtClean="0">
                          <a:latin typeface="Segoe UI" pitchFamily="34" charset="0"/>
                          <a:cs typeface="Segoe UI" pitchFamily="34" charset="0"/>
                        </a:rPr>
                        <a:t>waste in the wall city area USCL </a:t>
                      </a:r>
                      <a:r>
                        <a:rPr lang="en-US" sz="1200" dirty="0" smtClean="0">
                          <a:latin typeface="Segoe UI" pitchFamily="34" charset="0"/>
                          <a:cs typeface="Segoe UI" pitchFamily="34" charset="0"/>
                        </a:rPr>
                        <a:t>purchased</a:t>
                      </a:r>
                      <a:r>
                        <a:rPr lang="en-US" sz="1200" baseline="0" dirty="0" smtClean="0">
                          <a:latin typeface="Segoe UI" pitchFamily="34" charset="0"/>
                          <a:cs typeface="Segoe UI" pitchFamily="34" charset="0"/>
                        </a:rPr>
                        <a:t> </a:t>
                      </a:r>
                      <a:r>
                        <a:rPr lang="en-US" sz="1200" dirty="0" smtClean="0">
                          <a:latin typeface="Segoe UI" pitchFamily="34" charset="0"/>
                          <a:cs typeface="Segoe UI" pitchFamily="34" charset="0"/>
                        </a:rPr>
                        <a:t>15 </a:t>
                      </a:r>
                      <a:r>
                        <a:rPr lang="en-US" sz="1200" dirty="0" smtClean="0">
                          <a:latin typeface="Segoe UI" pitchFamily="34" charset="0"/>
                          <a:cs typeface="Segoe UI" pitchFamily="34" charset="0"/>
                        </a:rPr>
                        <a:t>auto tippers, on 26-12-2016 </a:t>
                      </a:r>
                      <a:r>
                        <a:rPr lang="en-US" sz="1200" dirty="0" smtClean="0">
                          <a:latin typeface="Segoe UI" pitchFamily="34" charset="0"/>
                          <a:cs typeface="Segoe UI" pitchFamily="34" charset="0"/>
                        </a:rPr>
                        <a:t>worth Rs</a:t>
                      </a:r>
                      <a:r>
                        <a:rPr lang="en-US" sz="1200" dirty="0" smtClean="0">
                          <a:latin typeface="Segoe UI" pitchFamily="34" charset="0"/>
                          <a:cs typeface="Segoe UI" pitchFamily="34" charset="0"/>
                        </a:rPr>
                        <a:t>. 67.24 </a:t>
                      </a:r>
                      <a:r>
                        <a:rPr lang="en-US" sz="1200" dirty="0" err="1" smtClean="0">
                          <a:latin typeface="Segoe UI" pitchFamily="34" charset="0"/>
                          <a:cs typeface="Segoe UI" pitchFamily="34" charset="0"/>
                        </a:rPr>
                        <a:t>Lacs</a:t>
                      </a:r>
                      <a:r>
                        <a:rPr lang="en-US" sz="1200" dirty="0" smtClean="0">
                          <a:latin typeface="Segoe UI" pitchFamily="34" charset="0"/>
                          <a:cs typeface="Segoe UI" pitchFamily="34" charset="0"/>
                        </a:rPr>
                        <a:t> and handed over to Nagar Nigam.</a:t>
                      </a:r>
                    </a:p>
                    <a:p>
                      <a:pPr>
                        <a:buFont typeface="Arial" pitchFamily="34" charset="0"/>
                        <a:buChar char="•"/>
                      </a:pPr>
                      <a:endParaRPr lang="en-US" sz="1200" dirty="0" smtClean="0">
                        <a:latin typeface="Segoe UI" pitchFamily="34" charset="0"/>
                        <a:cs typeface="Segoe UI" pitchFamily="34" charset="0"/>
                      </a:endParaRPr>
                    </a:p>
                  </a:txBody>
                  <a:tcPr/>
                </a:tc>
              </a:tr>
              <a:tr h="370840">
                <a:tc>
                  <a:txBody>
                    <a:bodyPr/>
                    <a:lstStyle/>
                    <a:p>
                      <a:r>
                        <a:rPr lang="en-US" sz="1200" dirty="0" smtClean="0">
                          <a:latin typeface="Segoe UI" pitchFamily="34" charset="0"/>
                          <a:cs typeface="Segoe UI" pitchFamily="34" charset="0"/>
                        </a:rPr>
                        <a:t>8</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URBAN</a:t>
                      </a:r>
                      <a:r>
                        <a:rPr lang="en-US" sz="1200" baseline="0" dirty="0" smtClean="0">
                          <a:latin typeface="Segoe UI" pitchFamily="34" charset="0"/>
                          <a:cs typeface="Segoe UI" pitchFamily="34" charset="0"/>
                        </a:rPr>
                        <a:t> MOBILITY - </a:t>
                      </a:r>
                      <a:r>
                        <a:rPr lang="en-US" sz="1200" b="0" kern="1200" dirty="0" smtClean="0">
                          <a:solidFill>
                            <a:schemeClr val="dk1"/>
                          </a:solidFill>
                          <a:latin typeface="Segoe UI" pitchFamily="34" charset="0"/>
                          <a:ea typeface="+mn-ea"/>
                          <a:cs typeface="Segoe UI" pitchFamily="34" charset="0"/>
                        </a:rPr>
                        <a:t>Operation of E-Rickshaw in the Udaipur city under NMT</a:t>
                      </a:r>
                      <a:endParaRPr lang="en-US" sz="1200" b="0" dirty="0" smtClean="0">
                        <a:latin typeface="Segoe UI" pitchFamily="34" charset="0"/>
                        <a:cs typeface="Segoe UI" pitchFamily="34" charset="0"/>
                      </a:endParaRPr>
                    </a:p>
                    <a:p>
                      <a:endParaRPr lang="en-US" sz="1200" dirty="0" smtClean="0">
                        <a:latin typeface="Segoe UI" pitchFamily="34" charset="0"/>
                        <a:cs typeface="Segoe UI" pitchFamily="34" charset="0"/>
                      </a:endParaRPr>
                    </a:p>
                  </a:txBody>
                  <a:tcPr/>
                </a:tc>
                <a:tc>
                  <a:txBody>
                    <a:bodyPr/>
                    <a:lstStyle/>
                    <a:p>
                      <a:pPr>
                        <a:buFont typeface="Arial" pitchFamily="34" charset="0"/>
                        <a:buChar char="•"/>
                      </a:pPr>
                      <a:r>
                        <a:rPr lang="en-US" sz="1200" dirty="0" smtClean="0">
                          <a:latin typeface="Segoe UI" pitchFamily="34" charset="0"/>
                          <a:cs typeface="Segoe UI" pitchFamily="34" charset="0"/>
                        </a:rPr>
                        <a:t> EOI issued for E-Rickshaw under NMT on 12-08-2016 and received techno-commercial offer on 31-08-2016 by </a:t>
                      </a:r>
                      <a:r>
                        <a:rPr lang="en-US" sz="1200" b="1" dirty="0" smtClean="0">
                          <a:latin typeface="Segoe UI" pitchFamily="34" charset="0"/>
                          <a:cs typeface="Segoe UI" pitchFamily="34" charset="0"/>
                        </a:rPr>
                        <a:t>Shree </a:t>
                      </a:r>
                      <a:r>
                        <a:rPr lang="en-US" sz="1200" b="1" dirty="0" err="1" smtClean="0">
                          <a:latin typeface="Segoe UI" pitchFamily="34" charset="0"/>
                          <a:cs typeface="Segoe UI" pitchFamily="34" charset="0"/>
                        </a:rPr>
                        <a:t>Padmavati</a:t>
                      </a:r>
                      <a:r>
                        <a:rPr lang="en-US" sz="1200" b="1" dirty="0" smtClean="0">
                          <a:latin typeface="Segoe UI" pitchFamily="34" charset="0"/>
                          <a:cs typeface="Segoe UI" pitchFamily="34" charset="0"/>
                        </a:rPr>
                        <a:t> Online Services Pvt. Ltd</a:t>
                      </a:r>
                      <a:r>
                        <a:rPr lang="en-US" sz="1200" dirty="0" smtClean="0">
                          <a:latin typeface="Segoe UI" pitchFamily="34" charset="0"/>
                          <a:cs typeface="Segoe UI" pitchFamily="34" charset="0"/>
                        </a:rPr>
                        <a:t> under the Brand Name </a:t>
                      </a:r>
                      <a:r>
                        <a:rPr lang="en-US" sz="1200" b="1" dirty="0" err="1" smtClean="0">
                          <a:latin typeface="Segoe UI" pitchFamily="34" charset="0"/>
                          <a:cs typeface="Segoe UI" pitchFamily="34" charset="0"/>
                        </a:rPr>
                        <a:t>NamasteJi</a:t>
                      </a:r>
                      <a:r>
                        <a:rPr lang="en-US" sz="1200" dirty="0" smtClean="0">
                          <a:latin typeface="Segoe UI" pitchFamily="34" charset="0"/>
                          <a:cs typeface="Segoe UI" pitchFamily="34" charset="0"/>
                        </a:rPr>
                        <a:t> to operate the Service of E-Rickshaw in the specified locations for a period of 5 years. POC issued to bidder for 6 months.</a:t>
                      </a:r>
                    </a:p>
                  </a:txBody>
                  <a:tcPr/>
                </a:tc>
              </a:tr>
              <a:tr h="370840">
                <a:tc>
                  <a:txBody>
                    <a:bodyPr/>
                    <a:lstStyle/>
                    <a:p>
                      <a:r>
                        <a:rPr lang="en-US" sz="1200" dirty="0" smtClean="0">
                          <a:latin typeface="Segoe UI" pitchFamily="34" charset="0"/>
                          <a:cs typeface="Segoe UI" pitchFamily="34" charset="0"/>
                        </a:rPr>
                        <a:t>9</a:t>
                      </a:r>
                      <a:endParaRPr lang="en-US"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itchFamily="34" charset="0"/>
                          <a:cs typeface="Segoe UI" pitchFamily="34" charset="0"/>
                        </a:rPr>
                        <a:t>SOCIAL</a:t>
                      </a:r>
                      <a:r>
                        <a:rPr lang="en-US" sz="1200" baseline="0" dirty="0" smtClean="0">
                          <a:latin typeface="Segoe UI" pitchFamily="34" charset="0"/>
                          <a:cs typeface="Segoe UI" pitchFamily="34" charset="0"/>
                        </a:rPr>
                        <a:t> INFRASTRUCTURE - </a:t>
                      </a:r>
                      <a:r>
                        <a:rPr lang="en-US" sz="1200" dirty="0" smtClean="0">
                          <a:latin typeface="Segoe UI" pitchFamily="34" charset="0"/>
                          <a:cs typeface="Segoe UI" pitchFamily="34" charset="0"/>
                        </a:rPr>
                        <a:t>Installation of Automated Sanitary Vending Machine at Important places</a:t>
                      </a:r>
                    </a:p>
                    <a:p>
                      <a:endParaRPr lang="en-US" sz="1200" dirty="0" smtClean="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atin typeface="Segoe UI" pitchFamily="34" charset="0"/>
                          <a:cs typeface="Segoe UI" pitchFamily="34" charset="0"/>
                        </a:rPr>
                        <a:t>USCL proposed to install Automated Sanitary Vending Machine approved by </a:t>
                      </a:r>
                      <a:r>
                        <a:rPr lang="en-US" sz="1200" dirty="0" err="1" smtClean="0">
                          <a:latin typeface="Segoe UI" pitchFamily="34" charset="0"/>
                          <a:cs typeface="Segoe UI" pitchFamily="34" charset="0"/>
                        </a:rPr>
                        <a:t>MoUD</a:t>
                      </a:r>
                      <a:r>
                        <a:rPr lang="en-US" sz="1200" dirty="0" smtClean="0">
                          <a:latin typeface="Segoe UI" pitchFamily="34" charset="0"/>
                          <a:cs typeface="Segoe UI" pitchFamily="34" charset="0"/>
                        </a:rPr>
                        <a:t> at girl's colleges, Hospitals, Bus stand, Railway stations etc. For this M/s HLL </a:t>
                      </a:r>
                      <a:r>
                        <a:rPr lang="en-US" sz="1200" dirty="0" err="1" smtClean="0">
                          <a:latin typeface="Segoe UI" pitchFamily="34" charset="0"/>
                          <a:cs typeface="Segoe UI" pitchFamily="34" charset="0"/>
                        </a:rPr>
                        <a:t>Lifecare</a:t>
                      </a:r>
                      <a:r>
                        <a:rPr lang="en-US" sz="1200" dirty="0" smtClean="0">
                          <a:latin typeface="Segoe UI" pitchFamily="34" charset="0"/>
                          <a:cs typeface="Segoe UI" pitchFamily="34" charset="0"/>
                        </a:rPr>
                        <a:t> Ltd. (Govt. of India Enterprises) has been contacted and USCL has issued order for 55 machines and dispersed 50% advance. Till today 49 machines have been installed and 6 will be installed in this month.</a:t>
                      </a:r>
                    </a:p>
                  </a:txBody>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62000" y="3048000"/>
            <a:ext cx="7772400" cy="457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Thank you …</a:t>
            </a:r>
            <a:endParaRPr kumimoji="0" lang="en-US" sz="60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Segoe UI" pitchFamily="34" charset="0"/>
                <a:ea typeface="+mj-ea"/>
                <a:cs typeface="Segoe UI" pitchFamily="34" charset="0"/>
              </a:rPr>
              <a:t>Udaipur Smart City</a:t>
            </a: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cxnSp>
        <p:nvCxnSpPr>
          <p:cNvPr id="6" name="Straight Connector 5"/>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12192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Projects – Core Infrastructure (Overall)</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3" name="Rectangle 12"/>
          <p:cNvSpPr/>
          <p:nvPr/>
        </p:nvSpPr>
        <p:spPr>
          <a:xfrm>
            <a:off x="381000" y="4800600"/>
            <a:ext cx="6858000" cy="400110"/>
          </a:xfrm>
          <a:prstGeom prst="rect">
            <a:avLst/>
          </a:prstGeom>
        </p:spPr>
        <p:txBody>
          <a:bodyPr wrap="square">
            <a:spAutoFit/>
          </a:bodyPr>
          <a:lstStyle/>
          <a:p>
            <a:r>
              <a:rPr lang="en-US" sz="1000" b="1" dirty="0" smtClean="0">
                <a:latin typeface="Segoe UI" pitchFamily="34" charset="0"/>
                <a:cs typeface="Segoe UI" pitchFamily="34" charset="0"/>
              </a:rPr>
              <a:t>N.B. </a:t>
            </a:r>
            <a:r>
              <a:rPr lang="en-US" sz="1000" dirty="0" smtClean="0">
                <a:latin typeface="Segoe UI" pitchFamily="34" charset="0"/>
                <a:cs typeface="Segoe UI" pitchFamily="34" charset="0"/>
              </a:rPr>
              <a:t>The Cost is based on the pro rated Budgeted Cost available against the individual modules from the TOR. This has been done because of the absence of individual Budgeted Cost of line items</a:t>
            </a:r>
            <a:endParaRPr lang="en-US" sz="1000" dirty="0">
              <a:latin typeface="Segoe UI" pitchFamily="34" charset="0"/>
              <a:cs typeface="Segoe UI" pitchFamily="34" charset="0"/>
            </a:endParaRPr>
          </a:p>
        </p:txBody>
      </p:sp>
      <p:sp>
        <p:nvSpPr>
          <p:cNvPr id="9" name="Rectangle 8"/>
          <p:cNvSpPr/>
          <p:nvPr/>
        </p:nvSpPr>
        <p:spPr>
          <a:xfrm>
            <a:off x="457200" y="4343399"/>
            <a:ext cx="381000" cy="228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4343400"/>
            <a:ext cx="1295400" cy="246221"/>
          </a:xfrm>
          <a:prstGeom prst="rect">
            <a:avLst/>
          </a:prstGeom>
        </p:spPr>
        <p:txBody>
          <a:bodyPr wrap="square">
            <a:spAutoFit/>
          </a:bodyPr>
          <a:lstStyle/>
          <a:p>
            <a:r>
              <a:rPr lang="en-US" sz="1000" dirty="0" smtClean="0">
                <a:latin typeface="Segoe UI" pitchFamily="34" charset="0"/>
                <a:cs typeface="Segoe UI" pitchFamily="34" charset="0"/>
              </a:rPr>
              <a:t>RfP under Process</a:t>
            </a:r>
            <a:endParaRPr lang="en-US" sz="1000" dirty="0">
              <a:latin typeface="Segoe UI" pitchFamily="34" charset="0"/>
              <a:cs typeface="Segoe UI" pitchFamily="34" charset="0"/>
            </a:endParaRPr>
          </a:p>
        </p:txBody>
      </p:sp>
      <p:sp>
        <p:nvSpPr>
          <p:cNvPr id="11" name="Title 1"/>
          <p:cNvSpPr txBox="1">
            <a:spLocks/>
          </p:cNvSpPr>
          <p:nvPr/>
        </p:nvSpPr>
        <p:spPr>
          <a:xfrm>
            <a:off x="304800" y="5410200"/>
            <a:ext cx="60198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For Details on Progress made : </a:t>
            </a:r>
            <a:r>
              <a:rPr kumimoji="0" lang="en-US" sz="1200" i="0" u="none" strike="noStrike" kern="1200" cap="none" spc="0" normalizeH="0" noProof="0" dirty="0" smtClean="0">
                <a:ln>
                  <a:noFill/>
                </a:ln>
                <a:solidFill>
                  <a:schemeClr val="tx1"/>
                </a:solidFill>
                <a:effectLst/>
                <a:uLnTx/>
                <a:uFillTx/>
                <a:latin typeface="Segoe UI" pitchFamily="34" charset="0"/>
                <a:ea typeface="+mj-ea"/>
                <a:cs typeface="Segoe UI" pitchFamily="34" charset="0"/>
              </a:rPr>
              <a:t>Refer Slides 6-12</a:t>
            </a:r>
            <a:endParaRPr kumimoji="0" lang="en-US" sz="120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0" y="2133600"/>
            <a:ext cx="9144000" cy="1986337"/>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228600" y="1600200"/>
          <a:ext cx="8763000" cy="5461000"/>
        </p:xfrm>
        <a:graphic>
          <a:graphicData uri="http://schemas.openxmlformats.org/drawingml/2006/table">
            <a:tbl>
              <a:tblPr firstRow="1" bandRow="1">
                <a:tableStyleId>{073A0DAA-6AF3-43AB-8588-CEC1D06C72B9}</a:tableStyleId>
              </a:tblPr>
              <a:tblGrid>
                <a:gridCol w="838200"/>
                <a:gridCol w="1565808"/>
                <a:gridCol w="2093814"/>
                <a:gridCol w="4265178"/>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1</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SEWERAGE</a:t>
                      </a:r>
                      <a:endParaRPr lang="en-US" sz="1400" dirty="0">
                        <a:latin typeface="Segoe UI" pitchFamily="34" charset="0"/>
                        <a:cs typeface="Segoe UI" pitchFamily="34" charset="0"/>
                      </a:endParaRPr>
                    </a:p>
                  </a:txBody>
                  <a:tcPr/>
                </a:tc>
                <a:tc>
                  <a:txBody>
                    <a:bodyPr/>
                    <a:lstStyle/>
                    <a:p>
                      <a:r>
                        <a:rPr lang="en-US" sz="1400" dirty="0" smtClean="0">
                          <a:solidFill>
                            <a:schemeClr val="tx1"/>
                          </a:solidFill>
                          <a:latin typeface="Segoe UI" pitchFamily="34" charset="0"/>
                          <a:cs typeface="Segoe UI" pitchFamily="34" charset="0"/>
                        </a:rPr>
                        <a:t>Planning and Elimination </a:t>
                      </a:r>
                      <a:r>
                        <a:rPr lang="en-US" sz="1400" dirty="0" smtClean="0">
                          <a:latin typeface="Segoe UI" pitchFamily="34" charset="0"/>
                          <a:cs typeface="Segoe UI" pitchFamily="34" charset="0"/>
                        </a:rPr>
                        <a:t>of all points of sewerage discharge into lakes and Dismantling of existing underwater sewerage system in </a:t>
                      </a:r>
                      <a:r>
                        <a:rPr lang="en-US" sz="1400" dirty="0" err="1" smtClean="0">
                          <a:latin typeface="Segoe UI" pitchFamily="34" charset="0"/>
                          <a:cs typeface="Segoe UI" pitchFamily="34" charset="0"/>
                        </a:rPr>
                        <a:t>Pichola</a:t>
                      </a:r>
                      <a:r>
                        <a:rPr lang="en-US" sz="1400" dirty="0" smtClean="0">
                          <a:latin typeface="Segoe UI" pitchFamily="34" charset="0"/>
                          <a:cs typeface="Segoe UI" pitchFamily="34" charset="0"/>
                        </a:rPr>
                        <a:t> lake – Pollution abatement</a:t>
                      </a:r>
                      <a:r>
                        <a:rPr lang="en-US" sz="1400" baseline="0" dirty="0" smtClean="0">
                          <a:latin typeface="Segoe UI" pitchFamily="34" charset="0"/>
                          <a:cs typeface="Segoe UI" pitchFamily="34" charset="0"/>
                        </a:rPr>
                        <a:t> in </a:t>
                      </a:r>
                      <a:r>
                        <a:rPr lang="en-US" sz="1400" baseline="0" dirty="0" err="1" smtClean="0">
                          <a:latin typeface="Segoe UI" pitchFamily="34" charset="0"/>
                          <a:cs typeface="Segoe UI" pitchFamily="34" charset="0"/>
                        </a:rPr>
                        <a:t>Pichola</a:t>
                      </a:r>
                      <a:r>
                        <a:rPr lang="en-US" sz="1400" baseline="0" dirty="0" smtClean="0">
                          <a:latin typeface="Segoe UI" pitchFamily="34" charset="0"/>
                          <a:cs typeface="Segoe UI" pitchFamily="34" charset="0"/>
                        </a:rPr>
                        <a:t> Lake by trapping Waste Water coming from </a:t>
                      </a:r>
                      <a:r>
                        <a:rPr lang="en-US" sz="1400" baseline="0" dirty="0" err="1" smtClean="0">
                          <a:latin typeface="Segoe UI" pitchFamily="34" charset="0"/>
                          <a:cs typeface="Segoe UI" pitchFamily="34" charset="0"/>
                        </a:rPr>
                        <a:t>Sisarma</a:t>
                      </a:r>
                      <a:r>
                        <a:rPr lang="en-US" sz="1400" baseline="0" dirty="0" smtClean="0">
                          <a:latin typeface="Segoe UI" pitchFamily="34" charset="0"/>
                          <a:cs typeface="Segoe UI" pitchFamily="34" charset="0"/>
                        </a:rPr>
                        <a:t> Village and pumping into SPS-5</a:t>
                      </a:r>
                      <a:r>
                        <a:rPr lang="en-US" sz="1400" dirty="0" smtClean="0">
                          <a:latin typeface="Segoe UI" pitchFamily="34" charset="0"/>
                          <a:cs typeface="Segoe UI" pitchFamily="34" charset="0"/>
                        </a:rPr>
                        <a:t> </a:t>
                      </a:r>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Work completed related to the preparation of</a:t>
                      </a:r>
                      <a:r>
                        <a:rPr lang="en-US" sz="1400" baseline="0" dirty="0" smtClean="0">
                          <a:latin typeface="Segoe UI" pitchFamily="34" charset="0"/>
                          <a:cs typeface="Segoe UI" pitchFamily="34" charset="0"/>
                        </a:rPr>
                        <a:t> Proposal for the issue related to Pollution abatement in </a:t>
                      </a:r>
                      <a:r>
                        <a:rPr lang="en-US" sz="1400" baseline="0" dirty="0" err="1" smtClean="0">
                          <a:latin typeface="Segoe UI" pitchFamily="34" charset="0"/>
                          <a:cs typeface="Segoe UI" pitchFamily="34" charset="0"/>
                        </a:rPr>
                        <a:t>Pichola</a:t>
                      </a:r>
                      <a:r>
                        <a:rPr lang="en-US" sz="1400" baseline="0" dirty="0" smtClean="0">
                          <a:latin typeface="Segoe UI" pitchFamily="34" charset="0"/>
                          <a:cs typeface="Segoe UI" pitchFamily="34" charset="0"/>
                        </a:rPr>
                        <a:t> Lake by trapping Waste Water coming from </a:t>
                      </a:r>
                      <a:r>
                        <a:rPr lang="en-US" sz="1400" baseline="0" dirty="0" err="1" smtClean="0">
                          <a:latin typeface="Segoe UI" pitchFamily="34" charset="0"/>
                          <a:cs typeface="Segoe UI" pitchFamily="34" charset="0"/>
                        </a:rPr>
                        <a:t>Sisarma</a:t>
                      </a:r>
                      <a:r>
                        <a:rPr lang="en-US" sz="1400" baseline="0" dirty="0" smtClean="0">
                          <a:latin typeface="Segoe UI" pitchFamily="34" charset="0"/>
                          <a:cs typeface="Segoe UI" pitchFamily="34" charset="0"/>
                        </a:rPr>
                        <a:t> Village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solidFill>
                            <a:schemeClr val="dk1"/>
                          </a:solidFill>
                          <a:latin typeface="Segoe UI" pitchFamily="34" charset="0"/>
                          <a:ea typeface="+mn-ea"/>
                          <a:cs typeface="Segoe UI" pitchFamily="34" charset="0"/>
                        </a:rPr>
                        <a:t>RFP completed and submitted to USCL.</a:t>
                      </a:r>
                    </a:p>
                    <a:p>
                      <a:pPr>
                        <a:buFont typeface="Arial" pitchFamily="34" charset="0"/>
                        <a:buChar char="•"/>
                      </a:pPr>
                      <a:r>
                        <a:rPr lang="en-US" sz="1400" baseline="0" dirty="0" smtClean="0">
                          <a:latin typeface="Segoe UI" pitchFamily="34" charset="0"/>
                          <a:cs typeface="Segoe UI" pitchFamily="34" charset="0"/>
                        </a:rPr>
                        <a:t>EXPECTED DATE OF ISSUE OF RFP: FEBRUARY, 2017</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2</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WATER SUPPLY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Design and Implementation of Water Supply with SCADA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Segoe UI" pitchFamily="34" charset="0"/>
                          <a:cs typeface="Segoe UI" pitchFamily="34" charset="0"/>
                        </a:rPr>
                        <a:t>WAPCOS is preparing detailed project report under AMRUT mission and it has been proposed for 24x7 water supply in the ABD area.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latin typeface="Segoe UI" pitchFamily="34" charset="0"/>
                          <a:cs typeface="Segoe UI" pitchFamily="34" charset="0"/>
                        </a:rPr>
                        <a:t>EXPECTED DATE OF ISSUE OF RFQ: </a:t>
                      </a:r>
                      <a:r>
                        <a:rPr lang="en-US" sz="1400" baseline="0" dirty="0" smtClean="0">
                          <a:latin typeface="Segoe UI" pitchFamily="34" charset="0"/>
                          <a:cs typeface="Segoe UI" pitchFamily="34" charset="0"/>
                        </a:rPr>
                        <a:t>FEBRUARY, 2017</a:t>
                      </a:r>
                      <a:endParaRPr lang="en-US" sz="1400" b="0" baseline="0" dirty="0" smtClean="0">
                        <a:latin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baseline="0" dirty="0" smtClean="0">
                          <a:latin typeface="Segoe UI" pitchFamily="34" charset="0"/>
                          <a:cs typeface="Segoe UI" pitchFamily="34" charset="0"/>
                        </a:rPr>
                        <a:t>IT WILL BE PART OF THE INTEGRATED RFQ DOCUMENT THAT WILL BE FLOATED WITH RESPECT TO WATER SUPPLY, SEWERAGE, ELECTRICAL, UTILITY DUCTING AND ROAD RESTORATION</a:t>
                      </a:r>
                      <a:endParaRPr lang="en-US" sz="1400" b="1" dirty="0">
                        <a:latin typeface="Segoe UI" pitchFamily="34" charset="0"/>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152400" y="1706880"/>
          <a:ext cx="8763000" cy="2529840"/>
        </p:xfrm>
        <a:graphic>
          <a:graphicData uri="http://schemas.openxmlformats.org/drawingml/2006/table">
            <a:tbl>
              <a:tblPr firstRow="1" bandRow="1">
                <a:tableStyleId>{073A0DAA-6AF3-43AB-8588-CEC1D06C72B9}</a:tableStyleId>
              </a:tblPr>
              <a:tblGrid>
                <a:gridCol w="685800"/>
                <a:gridCol w="1873306"/>
                <a:gridCol w="2093814"/>
                <a:gridCol w="4110080"/>
              </a:tblGrid>
              <a:tr h="370840">
                <a:tc>
                  <a:txBody>
                    <a:bodyPr/>
                    <a:lstStyle/>
                    <a:p>
                      <a:r>
                        <a:rPr lang="en-US" sz="1400" dirty="0" smtClean="0">
                          <a:latin typeface="Segoe UI" pitchFamily="34" charset="0"/>
                          <a:cs typeface="Segoe UI" pitchFamily="34" charset="0"/>
                        </a:rPr>
                        <a:t>SL. NO.</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MODULE</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PROJECTS</a:t>
                      </a:r>
                      <a:endParaRPr lang="en-US" sz="1400" dirty="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REMARKS</a:t>
                      </a:r>
                      <a:r>
                        <a:rPr lang="en-US" sz="1400" baseline="0" dirty="0" smtClean="0">
                          <a:latin typeface="Segoe UI" pitchFamily="34" charset="0"/>
                          <a:cs typeface="Segoe UI" pitchFamily="34" charset="0"/>
                        </a:rPr>
                        <a:t> /EXPECTED DATE OF ISSUE OF RFP</a:t>
                      </a:r>
                      <a:endParaRPr lang="en-US" sz="1400" dirty="0">
                        <a:latin typeface="Segoe UI" pitchFamily="34" charset="0"/>
                        <a:cs typeface="Segoe UI" pitchFamily="34" charset="0"/>
                      </a:endParaRPr>
                    </a:p>
                  </a:txBody>
                  <a:tcPr/>
                </a:tc>
              </a:tr>
              <a:tr h="370840">
                <a:tc>
                  <a:txBody>
                    <a:bodyPr/>
                    <a:lstStyle/>
                    <a:p>
                      <a:r>
                        <a:rPr lang="en-US" sz="1400" dirty="0" smtClean="0">
                          <a:latin typeface="Segoe UI" pitchFamily="34" charset="0"/>
                          <a:cs typeface="Segoe UI" pitchFamily="34" charset="0"/>
                        </a:rPr>
                        <a:t>3</a:t>
                      </a:r>
                      <a:endParaRPr lang="en-US" sz="14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UTILITY DUCT</a:t>
                      </a:r>
                      <a:r>
                        <a:rPr lang="en-US" sz="1400" baseline="0" dirty="0" smtClean="0">
                          <a:latin typeface="Segoe UI" pitchFamily="34" charset="0"/>
                          <a:cs typeface="Segoe UI" pitchFamily="34" charset="0"/>
                        </a:rPr>
                        <a:t> &amp; ELECTRICAL</a:t>
                      </a:r>
                      <a:endParaRPr lang="en-US" sz="1400" dirty="0" smtClean="0">
                        <a:latin typeface="Segoe UI" pitchFamily="34" charset="0"/>
                        <a:cs typeface="Segoe UI" pitchFamily="34" charset="0"/>
                      </a:endParaRPr>
                    </a:p>
                  </a:txBody>
                  <a:tcPr/>
                </a:tc>
                <a:tc>
                  <a:txBody>
                    <a:bodyPr/>
                    <a:lstStyle/>
                    <a:p>
                      <a:r>
                        <a:rPr lang="en-US" sz="1400" dirty="0" smtClean="0">
                          <a:latin typeface="Segoe UI" pitchFamily="34" charset="0"/>
                          <a:cs typeface="Segoe UI" pitchFamily="34" charset="0"/>
                        </a:rPr>
                        <a:t>Prep</a:t>
                      </a:r>
                      <a:r>
                        <a:rPr lang="en-US" sz="1400" dirty="0" smtClean="0">
                          <a:solidFill>
                            <a:schemeClr val="tx1"/>
                          </a:solidFill>
                          <a:latin typeface="Segoe UI" pitchFamily="34" charset="0"/>
                          <a:cs typeface="Segoe UI" pitchFamily="34" charset="0"/>
                        </a:rPr>
                        <a:t>aratio</a:t>
                      </a:r>
                      <a:r>
                        <a:rPr lang="en-US" sz="1400" dirty="0" smtClean="0">
                          <a:latin typeface="Segoe UI" pitchFamily="34" charset="0"/>
                          <a:cs typeface="Segoe UI" pitchFamily="34" charset="0"/>
                        </a:rPr>
                        <a:t>n of DPR for Laying composite Utility Duct</a:t>
                      </a:r>
                      <a:endParaRPr lang="en-US" sz="1400" dirty="0">
                        <a:latin typeface="Segoe UI" pitchFamily="34" charset="0"/>
                        <a:cs typeface="Segoe UI" pitchFamily="34" charset="0"/>
                      </a:endParaRPr>
                    </a:p>
                  </a:txBody>
                  <a:tcPr/>
                </a:tc>
                <a:tc>
                  <a:txBody>
                    <a:bodyPr/>
                    <a:lstStyle/>
                    <a:p>
                      <a:pPr>
                        <a:buFont typeface="Arial" pitchFamily="34" charset="0"/>
                        <a:buChar char="•"/>
                      </a:pPr>
                      <a:r>
                        <a:rPr lang="en-US" sz="1400" dirty="0" smtClean="0">
                          <a:latin typeface="Segoe UI" pitchFamily="34" charset="0"/>
                          <a:cs typeface="Segoe UI" pitchFamily="34" charset="0"/>
                        </a:rPr>
                        <a:t>RFQ already prepared as part of the Integrated Tender</a:t>
                      </a:r>
                      <a:r>
                        <a:rPr lang="en-US" sz="1400" baseline="0" dirty="0" smtClean="0">
                          <a:latin typeface="Segoe UI" pitchFamily="34" charset="0"/>
                          <a:cs typeface="Segoe UI" pitchFamily="34" charset="0"/>
                        </a:rPr>
                        <a:t> Document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Segoe UI" pitchFamily="34" charset="0"/>
                          <a:cs typeface="Segoe UI" pitchFamily="34" charset="0"/>
                        </a:rPr>
                        <a:t>EXPECTED DATE OF ISSUE OF RFQ: FEBRUARY, 2017</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baseline="0" dirty="0" smtClean="0">
                          <a:latin typeface="Segoe UI" pitchFamily="34" charset="0"/>
                          <a:cs typeface="Segoe UI" pitchFamily="34" charset="0"/>
                        </a:rPr>
                        <a:t>IT WILL BE PART OF THE INTEGRATED RFQ DOCUMENT THAT WILL BE FLOATED WITH RESPECT TO WATER SUPPLY, SEWERAGE, ELECTRICAL, UTILITY DUCTING AND ROAD RESTORATION</a:t>
                      </a:r>
                      <a:endParaRPr lang="en-US" sz="1400" b="1" dirty="0" smtClean="0">
                        <a:latin typeface="Segoe UI" pitchFamily="34" charset="0"/>
                        <a:cs typeface="Segoe UI" pitchFamily="34" charset="0"/>
                      </a:endParaRPr>
                    </a:p>
                  </a:txBody>
                  <a:tcPr/>
                </a:tc>
              </a:tr>
            </a:tbl>
          </a:graphicData>
        </a:graphic>
      </p:graphicFrame>
      <p:sp>
        <p:nvSpPr>
          <p:cNvPr id="7"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1"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7" descr="Udaipur_Sewer_Drawing_24_10_2016.jpg"/>
          <p:cNvPicPr>
            <a:picLocks noChangeAspect="1"/>
          </p:cNvPicPr>
          <p:nvPr/>
        </p:nvPicPr>
        <p:blipFill>
          <a:blip r:embed="rId2" cstate="print"/>
          <a:srcRect/>
          <a:stretch>
            <a:fillRect/>
          </a:stretch>
        </p:blipFill>
        <p:spPr bwMode="auto">
          <a:xfrm>
            <a:off x="2133600" y="1371600"/>
            <a:ext cx="6115051" cy="5486400"/>
          </a:xfrm>
          <a:prstGeom prst="rect">
            <a:avLst/>
          </a:prstGeom>
          <a:noFill/>
          <a:ln w="9525">
            <a:noFill/>
            <a:miter lim="800000"/>
            <a:headEnd/>
            <a:tailEnd/>
          </a:ln>
        </p:spPr>
      </p:pic>
      <p:sp>
        <p:nvSpPr>
          <p:cNvPr id="7" name="Rectangle 6"/>
          <p:cNvSpPr/>
          <p:nvPr/>
        </p:nvSpPr>
        <p:spPr>
          <a:xfrm>
            <a:off x="304800" y="1524000"/>
            <a:ext cx="7772400" cy="307777"/>
          </a:xfrm>
          <a:prstGeom prst="rect">
            <a:avLst/>
          </a:prstGeom>
        </p:spPr>
        <p:txBody>
          <a:bodyPr wrap="square">
            <a:spAutoFit/>
          </a:bodyPr>
          <a:lstStyle/>
          <a:p>
            <a:r>
              <a:rPr lang="en-US" sz="1400" b="1" dirty="0" smtClean="0">
                <a:latin typeface="Segoe UI" pitchFamily="34" charset="0"/>
                <a:cs typeface="Segoe UI" pitchFamily="34" charset="0"/>
              </a:rPr>
              <a:t>4. Integrated Sewerage Project</a:t>
            </a:r>
            <a:endParaRPr lang="en-US" sz="1400" dirty="0">
              <a:latin typeface="Segoe UI" pitchFamily="34" charset="0"/>
              <a:cs typeface="Segoe UI" pitchFamily="34" charset="0"/>
            </a:endParaRPr>
          </a:p>
        </p:txBody>
      </p:sp>
      <p:sp>
        <p:nvSpPr>
          <p:cNvPr id="11" name="TextBox 10"/>
          <p:cNvSpPr txBox="1"/>
          <p:nvPr/>
        </p:nvSpPr>
        <p:spPr>
          <a:xfrm>
            <a:off x="3810000" y="4495800"/>
            <a:ext cx="1066800" cy="246221"/>
          </a:xfrm>
          <a:prstGeom prst="rect">
            <a:avLst/>
          </a:prstGeom>
          <a:solidFill>
            <a:schemeClr val="bg1">
              <a:alpha val="60000"/>
            </a:schemeClr>
          </a:solidFill>
        </p:spPr>
        <p:txBody>
          <a:bodyPr wrap="square" rtlCol="0">
            <a:spAutoFit/>
          </a:bodyPr>
          <a:lstStyle/>
          <a:p>
            <a:r>
              <a:rPr lang="en-US" sz="1000" b="1" dirty="0" smtClean="0">
                <a:latin typeface="Segoe UI" pitchFamily="34" charset="0"/>
                <a:cs typeface="Segoe UI" pitchFamily="34" charset="0"/>
              </a:rPr>
              <a:t>INR 149 Cr.</a:t>
            </a:r>
            <a:endParaRPr lang="en-US" sz="1000" b="1" dirty="0">
              <a:latin typeface="Segoe UI" pitchFamily="34" charset="0"/>
              <a:cs typeface="Segoe UI" pitchFamily="34" charset="0"/>
            </a:endParaRPr>
          </a:p>
        </p:txBody>
      </p:sp>
      <p:sp>
        <p:nvSpPr>
          <p:cNvPr id="12" name="TextBox 11"/>
          <p:cNvSpPr txBox="1"/>
          <p:nvPr/>
        </p:nvSpPr>
        <p:spPr>
          <a:xfrm>
            <a:off x="6172200" y="4876800"/>
            <a:ext cx="1066800" cy="246221"/>
          </a:xfrm>
          <a:prstGeom prst="rect">
            <a:avLst/>
          </a:prstGeom>
          <a:solidFill>
            <a:schemeClr val="bg1">
              <a:alpha val="60000"/>
            </a:schemeClr>
          </a:solidFill>
        </p:spPr>
        <p:txBody>
          <a:bodyPr wrap="square" rtlCol="0">
            <a:spAutoFit/>
          </a:bodyPr>
          <a:lstStyle/>
          <a:p>
            <a:r>
              <a:rPr lang="en-US" sz="1000" b="1" dirty="0" smtClean="0">
                <a:latin typeface="Segoe UI" pitchFamily="34" charset="0"/>
                <a:cs typeface="Segoe UI" pitchFamily="34" charset="0"/>
              </a:rPr>
              <a:t>INR 75 Cr.</a:t>
            </a:r>
            <a:endParaRPr lang="en-US" sz="1000" b="1" dirty="0">
              <a:latin typeface="Segoe UI" pitchFamily="34" charset="0"/>
              <a:cs typeface="Segoe UI" pitchFamily="34" charset="0"/>
            </a:endParaRPr>
          </a:p>
        </p:txBody>
      </p:sp>
      <p:sp>
        <p:nvSpPr>
          <p:cNvPr id="13" name="TextBox 12"/>
          <p:cNvSpPr txBox="1"/>
          <p:nvPr/>
        </p:nvSpPr>
        <p:spPr>
          <a:xfrm>
            <a:off x="6629400" y="2667000"/>
            <a:ext cx="1066800" cy="246221"/>
          </a:xfrm>
          <a:prstGeom prst="rect">
            <a:avLst/>
          </a:prstGeom>
          <a:solidFill>
            <a:schemeClr val="bg1">
              <a:alpha val="60000"/>
            </a:schemeClr>
          </a:solidFill>
        </p:spPr>
        <p:txBody>
          <a:bodyPr wrap="square" rtlCol="0">
            <a:spAutoFit/>
          </a:bodyPr>
          <a:lstStyle/>
          <a:p>
            <a:r>
              <a:rPr lang="en-US" sz="1000" b="1" dirty="0" smtClean="0">
                <a:latin typeface="Segoe UI" pitchFamily="34" charset="0"/>
                <a:cs typeface="Segoe UI" pitchFamily="34" charset="0"/>
              </a:rPr>
              <a:t>INR 80 Cr.</a:t>
            </a:r>
            <a:endParaRPr lang="en-US" sz="1000" b="1" dirty="0">
              <a:latin typeface="Segoe UI" pitchFamily="34" charset="0"/>
              <a:cs typeface="Segoe UI" pitchFamily="34" charset="0"/>
            </a:endParaRPr>
          </a:p>
        </p:txBody>
      </p:sp>
      <p:cxnSp>
        <p:nvCxnSpPr>
          <p:cNvPr id="15" name="Straight Arrow Connector 14"/>
          <p:cNvCxnSpPr/>
          <p:nvPr/>
        </p:nvCxnSpPr>
        <p:spPr>
          <a:xfrm flipV="1">
            <a:off x="5105400" y="2971800"/>
            <a:ext cx="17526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6934200" y="2971800"/>
            <a:ext cx="0" cy="1828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7010400" y="2895600"/>
            <a:ext cx="609600" cy="2209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23"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6" name="Picture 2"/>
          <p:cNvPicPr>
            <a:picLocks noChangeAspect="1" noChangeArrowheads="1"/>
          </p:cNvPicPr>
          <p:nvPr/>
        </p:nvPicPr>
        <p:blipFill>
          <a:blip r:embed="rId3"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28600"/>
            <a:ext cx="7772400" cy="457199"/>
          </a:xfrm>
        </p:spPr>
        <p:txBody>
          <a:bodyPr>
            <a:normAutofit fontScale="90000"/>
          </a:bodyPr>
          <a:lstStyle/>
          <a:p>
            <a:pPr algn="l"/>
            <a:r>
              <a:rPr lang="en-US" sz="2400" b="1" dirty="0" smtClean="0">
                <a:latin typeface="Segoe UI" pitchFamily="34" charset="0"/>
                <a:cs typeface="Segoe UI" pitchFamily="34" charset="0"/>
              </a:rPr>
              <a:t>Udaipur Smart City</a:t>
            </a:r>
            <a:endParaRPr lang="en-US" sz="2400" dirty="0">
              <a:latin typeface="Segoe UI" pitchFamily="34" charset="0"/>
              <a:cs typeface="Segoe UI" pitchFamily="34" charset="0"/>
            </a:endParaRPr>
          </a:p>
        </p:txBody>
      </p:sp>
      <p:cxnSp>
        <p:nvCxnSpPr>
          <p:cNvPr id="8" name="Straight Connector 7"/>
          <p:cNvCxnSpPr/>
          <p:nvPr/>
        </p:nvCxnSpPr>
        <p:spPr>
          <a:xfrm>
            <a:off x="381000" y="838200"/>
            <a:ext cx="7162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1524000"/>
            <a:ext cx="7772400" cy="307777"/>
          </a:xfrm>
          <a:prstGeom prst="rect">
            <a:avLst/>
          </a:prstGeom>
        </p:spPr>
        <p:txBody>
          <a:bodyPr wrap="square">
            <a:spAutoFit/>
          </a:bodyPr>
          <a:lstStyle/>
          <a:p>
            <a:pPr>
              <a:buFont typeface="Arial" pitchFamily="34" charset="0"/>
              <a:buChar char="•"/>
            </a:pPr>
            <a:r>
              <a:rPr lang="en-US" sz="1400" b="1" dirty="0" smtClean="0">
                <a:latin typeface="Segoe UI" pitchFamily="34" charset="0"/>
                <a:cs typeface="Segoe UI" pitchFamily="34" charset="0"/>
              </a:rPr>
              <a:t>Integrated Sewerage Project</a:t>
            </a:r>
            <a:endParaRPr lang="en-US" sz="1400" dirty="0">
              <a:latin typeface="Segoe UI" pitchFamily="34" charset="0"/>
              <a:cs typeface="Segoe UI" pitchFamily="34" charset="0"/>
            </a:endParaRPr>
          </a:p>
        </p:txBody>
      </p:sp>
      <p:sp>
        <p:nvSpPr>
          <p:cNvPr id="9" name="Rectangle 1"/>
          <p:cNvSpPr>
            <a:spLocks noChangeArrowheads="1"/>
          </p:cNvSpPr>
          <p:nvPr/>
        </p:nvSpPr>
        <p:spPr bwMode="auto">
          <a:xfrm>
            <a:off x="228601" y="2590800"/>
            <a:ext cx="8382000" cy="3264163"/>
          </a:xfrm>
          <a:prstGeom prst="rect">
            <a:avLst/>
          </a:prstGeom>
          <a:noFill/>
          <a:ln w="9525">
            <a:noFill/>
            <a:miter lim="800000"/>
            <a:headEnd/>
            <a:tailEnd/>
          </a:ln>
          <a:effectLst/>
        </p:spPr>
        <p:txBody>
          <a:bodyPr wrap="square" anchor="ctr">
            <a:spAutoFit/>
          </a:bodyPr>
          <a:lstStyle/>
          <a:p>
            <a:pPr algn="just" eaLnBrk="0" hangingPunct="0">
              <a:lnSpc>
                <a:spcPct val="114000"/>
              </a:lnSpc>
              <a:defRPr/>
            </a:pPr>
            <a:r>
              <a:rPr lang="en-US" sz="1400" b="1" dirty="0">
                <a:latin typeface="Segoe UI" pitchFamily="34" charset="0"/>
                <a:ea typeface="Calibri" pitchFamily="34" charset="0"/>
                <a:cs typeface="Segoe UI" pitchFamily="34" charset="0"/>
              </a:rPr>
              <a:t>Developing a cluster of the following works:-</a:t>
            </a:r>
          </a:p>
          <a:p>
            <a:pPr algn="just" eaLnBrk="0" hangingPunct="0">
              <a:lnSpc>
                <a:spcPct val="114000"/>
              </a:lnSpc>
              <a:defRPr/>
            </a:pPr>
            <a:r>
              <a:rPr lang="en-US" sz="1400" dirty="0">
                <a:latin typeface="Segoe UI" pitchFamily="34" charset="0"/>
                <a:ea typeface="Calibri" pitchFamily="34" charset="0"/>
                <a:cs typeface="Segoe UI" pitchFamily="34" charset="0"/>
              </a:rPr>
              <a:t>Integrated DPR of complete town was got prepared by ULB. AMRUT, Smart City and RUIDP project are going to be executed now. To execute the sewerage work in a holistic approach and to avoid overlapping, combined cluster has been proposed as below:-</a:t>
            </a:r>
          </a:p>
          <a:p>
            <a:pPr lvl="1" algn="just" eaLnBrk="0" hangingPunct="0">
              <a:lnSpc>
                <a:spcPct val="114000"/>
              </a:lnSpc>
              <a:buFontTx/>
              <a:buChar char="•"/>
              <a:defRPr/>
            </a:pPr>
            <a:r>
              <a:rPr lang="en-US" sz="1400" dirty="0">
                <a:latin typeface="Segoe UI" pitchFamily="34" charset="0"/>
                <a:ea typeface="Calibri" pitchFamily="34" charset="0"/>
                <a:cs typeface="Segoe UI" pitchFamily="34" charset="0"/>
              </a:rPr>
              <a:t>Remaining work of amount Rs. 75 </a:t>
            </a:r>
            <a:r>
              <a:rPr lang="en-US" sz="1400" dirty="0" err="1">
                <a:latin typeface="Segoe UI" pitchFamily="34" charset="0"/>
                <a:ea typeface="Calibri" pitchFamily="34" charset="0"/>
                <a:cs typeface="Segoe UI" pitchFamily="34" charset="0"/>
              </a:rPr>
              <a:t>crore</a:t>
            </a:r>
            <a:r>
              <a:rPr lang="en-US" sz="1400" dirty="0">
                <a:latin typeface="Segoe UI" pitchFamily="34" charset="0"/>
                <a:ea typeface="Calibri" pitchFamily="34" charset="0"/>
                <a:cs typeface="Segoe UI" pitchFamily="34" charset="0"/>
              </a:rPr>
              <a:t> under AMRUT to be executed near to sanctioned area under AMRUT Phase-I, covering 44412</a:t>
            </a:r>
            <a:r>
              <a:rPr lang="en-US" sz="1400" dirty="0">
                <a:solidFill>
                  <a:schemeClr val="accent4"/>
                </a:solidFill>
                <a:latin typeface="Segoe UI" pitchFamily="34" charset="0"/>
                <a:ea typeface="Calibri" pitchFamily="34" charset="0"/>
                <a:cs typeface="Segoe UI" pitchFamily="34" charset="0"/>
              </a:rPr>
              <a:t> </a:t>
            </a:r>
            <a:r>
              <a:rPr lang="en-US" sz="1400" dirty="0">
                <a:latin typeface="Segoe UI" pitchFamily="34" charset="0"/>
                <a:ea typeface="Calibri" pitchFamily="34" charset="0"/>
                <a:cs typeface="Segoe UI" pitchFamily="34" charset="0"/>
              </a:rPr>
              <a:t>households i.e. increasing coverage by 7.58%.</a:t>
            </a:r>
          </a:p>
          <a:p>
            <a:pPr lvl="1" algn="just" eaLnBrk="0" hangingPunct="0">
              <a:lnSpc>
                <a:spcPct val="114000"/>
              </a:lnSpc>
              <a:buFontTx/>
              <a:buChar char="•"/>
              <a:defRPr/>
            </a:pPr>
            <a:r>
              <a:rPr lang="en-US" sz="1400" dirty="0">
                <a:latin typeface="Segoe UI" pitchFamily="34" charset="0"/>
                <a:ea typeface="Calibri" pitchFamily="34" charset="0"/>
                <a:cs typeface="Segoe UI" pitchFamily="34" charset="0"/>
              </a:rPr>
              <a:t>Retrofitting of old sewer lines of walled city area under Smart city by condition assessment and using pipe bursting technology of amount Rs. </a:t>
            </a:r>
            <a:r>
              <a:rPr lang="en-US" sz="1400" dirty="0" smtClean="0">
                <a:latin typeface="Segoe UI" pitchFamily="34" charset="0"/>
                <a:ea typeface="Calibri" pitchFamily="34" charset="0"/>
                <a:cs typeface="Segoe UI" pitchFamily="34" charset="0"/>
              </a:rPr>
              <a:t>149 </a:t>
            </a:r>
            <a:r>
              <a:rPr lang="en-US" sz="1400" dirty="0">
                <a:latin typeface="Segoe UI" pitchFamily="34" charset="0"/>
                <a:ea typeface="Calibri" pitchFamily="34" charset="0"/>
                <a:cs typeface="Segoe UI" pitchFamily="34" charset="0"/>
              </a:rPr>
              <a:t>Cr plus 45 Cr under AMRUT for convergence.</a:t>
            </a:r>
            <a:endParaRPr lang="en-US" sz="1400" dirty="0">
              <a:latin typeface="Segoe UI" pitchFamily="34" charset="0"/>
              <a:cs typeface="Segoe UI" pitchFamily="34" charset="0"/>
            </a:endParaRPr>
          </a:p>
          <a:p>
            <a:pPr lvl="1" algn="just" eaLnBrk="0" hangingPunct="0">
              <a:lnSpc>
                <a:spcPct val="114000"/>
              </a:lnSpc>
              <a:buFontTx/>
              <a:buChar char="•"/>
              <a:defRPr/>
            </a:pPr>
            <a:r>
              <a:rPr lang="en-US" sz="1400" dirty="0">
                <a:latin typeface="Segoe UI" pitchFamily="34" charset="0"/>
                <a:ea typeface="Calibri" pitchFamily="34" charset="0"/>
                <a:cs typeface="Segoe UI" pitchFamily="34" charset="0"/>
              </a:rPr>
              <a:t>Installation of STPs at following location under HAM (Hybrid Annuity Model) and 40% contribution will be under convergence to Smart city mission-</a:t>
            </a:r>
            <a:endParaRPr lang="en-US" sz="1400" dirty="0">
              <a:latin typeface="Segoe UI" pitchFamily="34" charset="0"/>
              <a:cs typeface="Segoe UI" pitchFamily="34" charset="0"/>
            </a:endParaRPr>
          </a:p>
          <a:p>
            <a:pPr marL="1371600" lvl="2" indent="-457200" algn="just" eaLnBrk="0" hangingPunct="0">
              <a:lnSpc>
                <a:spcPct val="114000"/>
              </a:lnSpc>
              <a:buFont typeface="+mj-lt"/>
              <a:buAutoNum type="arabicPeriod"/>
              <a:defRPr/>
            </a:pPr>
            <a:r>
              <a:rPr lang="en-US" sz="1400" dirty="0">
                <a:latin typeface="Segoe UI" pitchFamily="34" charset="0"/>
                <a:ea typeface="Calibri" pitchFamily="34" charset="0"/>
                <a:cs typeface="Segoe UI" pitchFamily="34" charset="0"/>
              </a:rPr>
              <a:t>25 MLD at </a:t>
            </a:r>
            <a:r>
              <a:rPr lang="en-US" sz="1400" dirty="0" err="1">
                <a:latin typeface="Segoe UI" pitchFamily="34" charset="0"/>
                <a:ea typeface="Calibri" pitchFamily="34" charset="0"/>
                <a:cs typeface="Segoe UI" pitchFamily="34" charset="0"/>
              </a:rPr>
              <a:t>Eklingpura</a:t>
            </a:r>
            <a:endParaRPr lang="en-US" sz="1400" dirty="0">
              <a:latin typeface="Segoe UI" pitchFamily="34" charset="0"/>
              <a:cs typeface="Segoe UI" pitchFamily="34" charset="0"/>
            </a:endParaRPr>
          </a:p>
          <a:p>
            <a:pPr marL="1371600" lvl="2" indent="-457200" algn="just" eaLnBrk="0" hangingPunct="0">
              <a:lnSpc>
                <a:spcPct val="114000"/>
              </a:lnSpc>
              <a:buFont typeface="+mj-lt"/>
              <a:buAutoNum type="arabicPeriod"/>
              <a:defRPr/>
            </a:pPr>
            <a:r>
              <a:rPr lang="en-US" sz="1400" dirty="0">
                <a:latin typeface="Segoe UI" pitchFamily="34" charset="0"/>
                <a:ea typeface="Calibri" pitchFamily="34" charset="0"/>
                <a:cs typeface="Segoe UI" pitchFamily="34" charset="0"/>
              </a:rPr>
              <a:t>10 MLD at FCI </a:t>
            </a:r>
            <a:r>
              <a:rPr lang="en-US" sz="1400" dirty="0" err="1">
                <a:latin typeface="Segoe UI" pitchFamily="34" charset="0"/>
                <a:ea typeface="Calibri" pitchFamily="34" charset="0"/>
                <a:cs typeface="Segoe UI" pitchFamily="34" charset="0"/>
              </a:rPr>
              <a:t>Godown</a:t>
            </a:r>
            <a:endParaRPr lang="en-US" sz="1400" dirty="0">
              <a:latin typeface="Segoe UI" pitchFamily="34" charset="0"/>
              <a:cs typeface="Segoe UI" pitchFamily="34" charset="0"/>
            </a:endParaRPr>
          </a:p>
          <a:p>
            <a:pPr marL="1371600" lvl="2" indent="-457200" algn="just" eaLnBrk="0" hangingPunct="0">
              <a:lnSpc>
                <a:spcPct val="114000"/>
              </a:lnSpc>
              <a:buFont typeface="+mj-lt"/>
              <a:buAutoNum type="arabicPeriod"/>
              <a:defRPr/>
            </a:pPr>
            <a:r>
              <a:rPr lang="en-US" sz="1400" dirty="0">
                <a:latin typeface="Segoe UI" pitchFamily="34" charset="0"/>
                <a:ea typeface="Calibri" pitchFamily="34" charset="0"/>
                <a:cs typeface="Segoe UI" pitchFamily="34" charset="0"/>
              </a:rPr>
              <a:t>5 MLD at </a:t>
            </a:r>
            <a:r>
              <a:rPr lang="en-US" sz="1400" dirty="0" err="1">
                <a:latin typeface="Segoe UI" pitchFamily="34" charset="0"/>
                <a:ea typeface="Calibri" pitchFamily="34" charset="0"/>
                <a:cs typeface="Segoe UI" pitchFamily="34" charset="0"/>
              </a:rPr>
              <a:t>Karjali</a:t>
            </a:r>
            <a:r>
              <a:rPr lang="en-US" sz="1400" dirty="0">
                <a:latin typeface="Segoe UI" pitchFamily="34" charset="0"/>
                <a:ea typeface="Calibri" pitchFamily="34" charset="0"/>
                <a:cs typeface="Segoe UI" pitchFamily="34" charset="0"/>
              </a:rPr>
              <a:t> house</a:t>
            </a:r>
            <a:endParaRPr lang="en-US" sz="1400" dirty="0">
              <a:latin typeface="Segoe UI" pitchFamily="34" charset="0"/>
              <a:cs typeface="Segoe UI" pitchFamily="34" charset="0"/>
            </a:endParaRPr>
          </a:p>
        </p:txBody>
      </p:sp>
      <p:sp>
        <p:nvSpPr>
          <p:cNvPr id="12" name="Rectangle 11"/>
          <p:cNvSpPr/>
          <p:nvPr/>
        </p:nvSpPr>
        <p:spPr>
          <a:xfrm>
            <a:off x="152400" y="1981200"/>
            <a:ext cx="7772400" cy="307777"/>
          </a:xfrm>
          <a:prstGeom prst="rect">
            <a:avLst/>
          </a:prstGeom>
        </p:spPr>
        <p:txBody>
          <a:bodyPr wrap="square">
            <a:spAutoFit/>
          </a:bodyPr>
          <a:lstStyle/>
          <a:p>
            <a:r>
              <a:rPr lang="en-US" sz="1400" u="sng" dirty="0" smtClean="0">
                <a:latin typeface="Segoe UI" pitchFamily="34" charset="0"/>
                <a:cs typeface="Segoe UI" pitchFamily="34" charset="0"/>
              </a:rPr>
              <a:t>(A) PROPOSALS IN PHASE - II</a:t>
            </a:r>
            <a:endParaRPr lang="en-US" sz="1400" u="sng" dirty="0">
              <a:latin typeface="Segoe UI" pitchFamily="34" charset="0"/>
              <a:cs typeface="Segoe UI" pitchFamily="34" charset="0"/>
            </a:endParaRPr>
          </a:p>
        </p:txBody>
      </p:sp>
      <p:sp>
        <p:nvSpPr>
          <p:cNvPr id="13" name="Title 1"/>
          <p:cNvSpPr txBox="1">
            <a:spLocks/>
          </p:cNvSpPr>
          <p:nvPr/>
        </p:nvSpPr>
        <p:spPr>
          <a:xfrm>
            <a:off x="762000" y="990600"/>
            <a:ext cx="7772400" cy="4571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NEW WORKS PROPOSED</a:t>
            </a:r>
            <a:endParaRPr kumimoji="0" lang="en-US"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endParaRPr>
          </a:p>
        </p:txBody>
      </p:sp>
      <p:sp>
        <p:nvSpPr>
          <p:cNvPr id="14" name="Freeform 87"/>
          <p:cNvSpPr>
            <a:spLocks noEditPoints="1"/>
          </p:cNvSpPr>
          <p:nvPr/>
        </p:nvSpPr>
        <p:spPr bwMode="auto">
          <a:xfrm>
            <a:off x="304800" y="990600"/>
            <a:ext cx="319088" cy="439738"/>
          </a:xfrm>
          <a:custGeom>
            <a:avLst/>
            <a:gdLst>
              <a:gd name="T0" fmla="*/ 24 w 802"/>
              <a:gd name="T1" fmla="*/ 81 h 1106"/>
              <a:gd name="T2" fmla="*/ 3 w 802"/>
              <a:gd name="T3" fmla="*/ 103 h 1106"/>
              <a:gd name="T4" fmla="*/ 1 w 802"/>
              <a:gd name="T5" fmla="*/ 1074 h 1106"/>
              <a:gd name="T6" fmla="*/ 18 w 802"/>
              <a:gd name="T7" fmla="*/ 1098 h 1106"/>
              <a:gd name="T8" fmla="*/ 762 w 802"/>
              <a:gd name="T9" fmla="*/ 1106 h 1106"/>
              <a:gd name="T10" fmla="*/ 791 w 802"/>
              <a:gd name="T11" fmla="*/ 1094 h 1106"/>
              <a:gd name="T12" fmla="*/ 802 w 802"/>
              <a:gd name="T13" fmla="*/ 1066 h 1106"/>
              <a:gd name="T14" fmla="*/ 795 w 802"/>
              <a:gd name="T15" fmla="*/ 96 h 1106"/>
              <a:gd name="T16" fmla="*/ 770 w 802"/>
              <a:gd name="T17" fmla="*/ 79 h 1106"/>
              <a:gd name="T18" fmla="*/ 681 w 802"/>
              <a:gd name="T19" fmla="*/ 734 h 1106"/>
              <a:gd name="T20" fmla="*/ 681 w 802"/>
              <a:gd name="T21" fmla="*/ 560 h 1106"/>
              <a:gd name="T22" fmla="*/ 493 w 802"/>
              <a:gd name="T23" fmla="*/ 437 h 1106"/>
              <a:gd name="T24" fmla="*/ 493 w 802"/>
              <a:gd name="T25" fmla="*/ 437 h 1106"/>
              <a:gd name="T26" fmla="*/ 493 w 802"/>
              <a:gd name="T27" fmla="*/ 365 h 1106"/>
              <a:gd name="T28" fmla="*/ 116 w 802"/>
              <a:gd name="T29" fmla="*/ 910 h 1106"/>
              <a:gd name="T30" fmla="*/ 116 w 802"/>
              <a:gd name="T31" fmla="*/ 847 h 1106"/>
              <a:gd name="T32" fmla="*/ 268 w 802"/>
              <a:gd name="T33" fmla="*/ 638 h 1106"/>
              <a:gd name="T34" fmla="*/ 212 w 802"/>
              <a:gd name="T35" fmla="*/ 625 h 1106"/>
              <a:gd name="T36" fmla="*/ 165 w 802"/>
              <a:gd name="T37" fmla="*/ 593 h 1106"/>
              <a:gd name="T38" fmla="*/ 134 w 802"/>
              <a:gd name="T39" fmla="*/ 547 h 1106"/>
              <a:gd name="T40" fmla="*/ 123 w 802"/>
              <a:gd name="T41" fmla="*/ 488 h 1106"/>
              <a:gd name="T42" fmla="*/ 131 w 802"/>
              <a:gd name="T43" fmla="*/ 21 h 1106"/>
              <a:gd name="T44" fmla="*/ 162 w 802"/>
              <a:gd name="T45" fmla="*/ 1 h 1106"/>
              <a:gd name="T46" fmla="*/ 334 w 802"/>
              <a:gd name="T47" fmla="*/ 2 h 1106"/>
              <a:gd name="T48" fmla="*/ 353 w 802"/>
              <a:gd name="T49" fmla="*/ 21 h 1106"/>
              <a:gd name="T50" fmla="*/ 356 w 802"/>
              <a:gd name="T51" fmla="*/ 429 h 1106"/>
              <a:gd name="T52" fmla="*/ 346 w 802"/>
              <a:gd name="T53" fmla="*/ 462 h 1106"/>
              <a:gd name="T54" fmla="*/ 324 w 802"/>
              <a:gd name="T55" fmla="*/ 489 h 1106"/>
              <a:gd name="T56" fmla="*/ 294 w 802"/>
              <a:gd name="T57" fmla="*/ 505 h 1106"/>
              <a:gd name="T58" fmla="*/ 259 w 802"/>
              <a:gd name="T59" fmla="*/ 509 h 1106"/>
              <a:gd name="T60" fmla="*/ 226 w 802"/>
              <a:gd name="T61" fmla="*/ 499 h 1106"/>
              <a:gd name="T62" fmla="*/ 200 w 802"/>
              <a:gd name="T63" fmla="*/ 477 h 1106"/>
              <a:gd name="T64" fmla="*/ 184 w 802"/>
              <a:gd name="T65" fmla="*/ 446 h 1106"/>
              <a:gd name="T66" fmla="*/ 180 w 802"/>
              <a:gd name="T67" fmla="*/ 145 h 1106"/>
              <a:gd name="T68" fmla="*/ 223 w 802"/>
              <a:gd name="T69" fmla="*/ 440 h 1106"/>
              <a:gd name="T70" fmla="*/ 249 w 802"/>
              <a:gd name="T71" fmla="*/ 466 h 1106"/>
              <a:gd name="T72" fmla="*/ 288 w 802"/>
              <a:gd name="T73" fmla="*/ 466 h 1106"/>
              <a:gd name="T74" fmla="*/ 313 w 802"/>
              <a:gd name="T75" fmla="*/ 440 h 1106"/>
              <a:gd name="T76" fmla="*/ 171 w 802"/>
              <a:gd name="T77" fmla="*/ 38 h 1106"/>
              <a:gd name="T78" fmla="*/ 162 w 802"/>
              <a:gd name="T79" fmla="*/ 48 h 1106"/>
              <a:gd name="T80" fmla="*/ 166 w 802"/>
              <a:gd name="T81" fmla="*/ 521 h 1106"/>
              <a:gd name="T82" fmla="*/ 186 w 802"/>
              <a:gd name="T83" fmla="*/ 558 h 1106"/>
              <a:gd name="T84" fmla="*/ 218 w 802"/>
              <a:gd name="T85" fmla="*/ 585 h 1106"/>
              <a:gd name="T86" fmla="*/ 257 w 802"/>
              <a:gd name="T87" fmla="*/ 597 h 1106"/>
              <a:gd name="T88" fmla="*/ 299 w 802"/>
              <a:gd name="T89" fmla="*/ 593 h 1106"/>
              <a:gd name="T90" fmla="*/ 335 w 802"/>
              <a:gd name="T91" fmla="*/ 573 h 1106"/>
              <a:gd name="T92" fmla="*/ 362 w 802"/>
              <a:gd name="T93" fmla="*/ 540 h 1106"/>
              <a:gd name="T94" fmla="*/ 374 w 802"/>
              <a:gd name="T95" fmla="*/ 500 h 1106"/>
              <a:gd name="T96" fmla="*/ 414 w 802"/>
              <a:gd name="T97" fmla="*/ 488 h 1106"/>
              <a:gd name="T98" fmla="*/ 402 w 802"/>
              <a:gd name="T99" fmla="*/ 547 h 1106"/>
              <a:gd name="T100" fmla="*/ 371 w 802"/>
              <a:gd name="T101" fmla="*/ 593 h 1106"/>
              <a:gd name="T102" fmla="*/ 325 w 802"/>
              <a:gd name="T103" fmla="*/ 625 h 1106"/>
              <a:gd name="T104" fmla="*/ 268 w 802"/>
              <a:gd name="T105" fmla="*/ 63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2" h="1106">
                <a:moveTo>
                  <a:pt x="762" y="78"/>
                </a:moveTo>
                <a:lnTo>
                  <a:pt x="40" y="78"/>
                </a:lnTo>
                <a:lnTo>
                  <a:pt x="33" y="79"/>
                </a:lnTo>
                <a:lnTo>
                  <a:pt x="24" y="81"/>
                </a:lnTo>
                <a:lnTo>
                  <a:pt x="18" y="86"/>
                </a:lnTo>
                <a:lnTo>
                  <a:pt x="11" y="90"/>
                </a:lnTo>
                <a:lnTo>
                  <a:pt x="7" y="96"/>
                </a:lnTo>
                <a:lnTo>
                  <a:pt x="3" y="103"/>
                </a:lnTo>
                <a:lnTo>
                  <a:pt x="1" y="111"/>
                </a:lnTo>
                <a:lnTo>
                  <a:pt x="0" y="119"/>
                </a:lnTo>
                <a:lnTo>
                  <a:pt x="0" y="1066"/>
                </a:lnTo>
                <a:lnTo>
                  <a:pt x="1" y="1074"/>
                </a:lnTo>
                <a:lnTo>
                  <a:pt x="3" y="1082"/>
                </a:lnTo>
                <a:lnTo>
                  <a:pt x="7" y="1088"/>
                </a:lnTo>
                <a:lnTo>
                  <a:pt x="11" y="1094"/>
                </a:lnTo>
                <a:lnTo>
                  <a:pt x="18" y="1098"/>
                </a:lnTo>
                <a:lnTo>
                  <a:pt x="24" y="1103"/>
                </a:lnTo>
                <a:lnTo>
                  <a:pt x="33" y="1105"/>
                </a:lnTo>
                <a:lnTo>
                  <a:pt x="40" y="1106"/>
                </a:lnTo>
                <a:lnTo>
                  <a:pt x="762" y="1106"/>
                </a:lnTo>
                <a:lnTo>
                  <a:pt x="770" y="1105"/>
                </a:lnTo>
                <a:lnTo>
                  <a:pt x="778" y="1103"/>
                </a:lnTo>
                <a:lnTo>
                  <a:pt x="784" y="1098"/>
                </a:lnTo>
                <a:lnTo>
                  <a:pt x="791" y="1094"/>
                </a:lnTo>
                <a:lnTo>
                  <a:pt x="795" y="1088"/>
                </a:lnTo>
                <a:lnTo>
                  <a:pt x="799" y="1082"/>
                </a:lnTo>
                <a:lnTo>
                  <a:pt x="801" y="1074"/>
                </a:lnTo>
                <a:lnTo>
                  <a:pt x="802" y="1066"/>
                </a:lnTo>
                <a:lnTo>
                  <a:pt x="802" y="119"/>
                </a:lnTo>
                <a:lnTo>
                  <a:pt x="801" y="111"/>
                </a:lnTo>
                <a:lnTo>
                  <a:pt x="799" y="103"/>
                </a:lnTo>
                <a:lnTo>
                  <a:pt x="795" y="96"/>
                </a:lnTo>
                <a:lnTo>
                  <a:pt x="791" y="90"/>
                </a:lnTo>
                <a:lnTo>
                  <a:pt x="784" y="86"/>
                </a:lnTo>
                <a:lnTo>
                  <a:pt x="778" y="81"/>
                </a:lnTo>
                <a:lnTo>
                  <a:pt x="770" y="79"/>
                </a:lnTo>
                <a:lnTo>
                  <a:pt x="762" y="78"/>
                </a:lnTo>
                <a:close/>
                <a:moveTo>
                  <a:pt x="118" y="683"/>
                </a:moveTo>
                <a:lnTo>
                  <a:pt x="681" y="683"/>
                </a:lnTo>
                <a:lnTo>
                  <a:pt x="681" y="734"/>
                </a:lnTo>
                <a:lnTo>
                  <a:pt x="118" y="734"/>
                </a:lnTo>
                <a:lnTo>
                  <a:pt x="118" y="683"/>
                </a:lnTo>
                <a:close/>
                <a:moveTo>
                  <a:pt x="493" y="560"/>
                </a:moveTo>
                <a:lnTo>
                  <a:pt x="681" y="560"/>
                </a:lnTo>
                <a:lnTo>
                  <a:pt x="681" y="611"/>
                </a:lnTo>
                <a:lnTo>
                  <a:pt x="493" y="611"/>
                </a:lnTo>
                <a:lnTo>
                  <a:pt x="493" y="560"/>
                </a:lnTo>
                <a:close/>
                <a:moveTo>
                  <a:pt x="493" y="437"/>
                </a:moveTo>
                <a:lnTo>
                  <a:pt x="681" y="437"/>
                </a:lnTo>
                <a:lnTo>
                  <a:pt x="681" y="488"/>
                </a:lnTo>
                <a:lnTo>
                  <a:pt x="493" y="488"/>
                </a:lnTo>
                <a:lnTo>
                  <a:pt x="493" y="437"/>
                </a:lnTo>
                <a:close/>
                <a:moveTo>
                  <a:pt x="493" y="315"/>
                </a:moveTo>
                <a:lnTo>
                  <a:pt x="681" y="315"/>
                </a:lnTo>
                <a:lnTo>
                  <a:pt x="681" y="365"/>
                </a:lnTo>
                <a:lnTo>
                  <a:pt x="493" y="365"/>
                </a:lnTo>
                <a:lnTo>
                  <a:pt x="493" y="315"/>
                </a:lnTo>
                <a:close/>
                <a:moveTo>
                  <a:pt x="563" y="961"/>
                </a:moveTo>
                <a:lnTo>
                  <a:pt x="116" y="961"/>
                </a:lnTo>
                <a:lnTo>
                  <a:pt x="116" y="910"/>
                </a:lnTo>
                <a:lnTo>
                  <a:pt x="563" y="910"/>
                </a:lnTo>
                <a:lnTo>
                  <a:pt x="563" y="961"/>
                </a:lnTo>
                <a:close/>
                <a:moveTo>
                  <a:pt x="686" y="847"/>
                </a:moveTo>
                <a:lnTo>
                  <a:pt x="116" y="847"/>
                </a:lnTo>
                <a:lnTo>
                  <a:pt x="116" y="797"/>
                </a:lnTo>
                <a:lnTo>
                  <a:pt x="686" y="797"/>
                </a:lnTo>
                <a:lnTo>
                  <a:pt x="686" y="847"/>
                </a:lnTo>
                <a:close/>
                <a:moveTo>
                  <a:pt x="268" y="638"/>
                </a:moveTo>
                <a:lnTo>
                  <a:pt x="253" y="637"/>
                </a:lnTo>
                <a:lnTo>
                  <a:pt x="239" y="634"/>
                </a:lnTo>
                <a:lnTo>
                  <a:pt x="225" y="630"/>
                </a:lnTo>
                <a:lnTo>
                  <a:pt x="212" y="625"/>
                </a:lnTo>
                <a:lnTo>
                  <a:pt x="199" y="620"/>
                </a:lnTo>
                <a:lnTo>
                  <a:pt x="187" y="611"/>
                </a:lnTo>
                <a:lnTo>
                  <a:pt x="175" y="603"/>
                </a:lnTo>
                <a:lnTo>
                  <a:pt x="165" y="593"/>
                </a:lnTo>
                <a:lnTo>
                  <a:pt x="156" y="583"/>
                </a:lnTo>
                <a:lnTo>
                  <a:pt x="148" y="571"/>
                </a:lnTo>
                <a:lnTo>
                  <a:pt x="141" y="559"/>
                </a:lnTo>
                <a:lnTo>
                  <a:pt x="134" y="547"/>
                </a:lnTo>
                <a:lnTo>
                  <a:pt x="129" y="533"/>
                </a:lnTo>
                <a:lnTo>
                  <a:pt x="126" y="518"/>
                </a:lnTo>
                <a:lnTo>
                  <a:pt x="124" y="503"/>
                </a:lnTo>
                <a:lnTo>
                  <a:pt x="123" y="488"/>
                </a:lnTo>
                <a:lnTo>
                  <a:pt x="123" y="48"/>
                </a:lnTo>
                <a:lnTo>
                  <a:pt x="124" y="38"/>
                </a:lnTo>
                <a:lnTo>
                  <a:pt x="127" y="28"/>
                </a:lnTo>
                <a:lnTo>
                  <a:pt x="131" y="21"/>
                </a:lnTo>
                <a:lnTo>
                  <a:pt x="137" y="14"/>
                </a:lnTo>
                <a:lnTo>
                  <a:pt x="144" y="7"/>
                </a:lnTo>
                <a:lnTo>
                  <a:pt x="152" y="3"/>
                </a:lnTo>
                <a:lnTo>
                  <a:pt x="162" y="1"/>
                </a:lnTo>
                <a:lnTo>
                  <a:pt x="171" y="0"/>
                </a:lnTo>
                <a:lnTo>
                  <a:pt x="322" y="0"/>
                </a:lnTo>
                <a:lnTo>
                  <a:pt x="328" y="0"/>
                </a:lnTo>
                <a:lnTo>
                  <a:pt x="334" y="2"/>
                </a:lnTo>
                <a:lnTo>
                  <a:pt x="341" y="5"/>
                </a:lnTo>
                <a:lnTo>
                  <a:pt x="346" y="9"/>
                </a:lnTo>
                <a:lnTo>
                  <a:pt x="350" y="15"/>
                </a:lnTo>
                <a:lnTo>
                  <a:pt x="353" y="21"/>
                </a:lnTo>
                <a:lnTo>
                  <a:pt x="356" y="27"/>
                </a:lnTo>
                <a:lnTo>
                  <a:pt x="357" y="35"/>
                </a:lnTo>
                <a:lnTo>
                  <a:pt x="357" y="419"/>
                </a:lnTo>
                <a:lnTo>
                  <a:pt x="356" y="429"/>
                </a:lnTo>
                <a:lnTo>
                  <a:pt x="354" y="437"/>
                </a:lnTo>
                <a:lnTo>
                  <a:pt x="352" y="446"/>
                </a:lnTo>
                <a:lnTo>
                  <a:pt x="349" y="454"/>
                </a:lnTo>
                <a:lnTo>
                  <a:pt x="346" y="462"/>
                </a:lnTo>
                <a:lnTo>
                  <a:pt x="342" y="469"/>
                </a:lnTo>
                <a:lnTo>
                  <a:pt x="336" y="477"/>
                </a:lnTo>
                <a:lnTo>
                  <a:pt x="330" y="483"/>
                </a:lnTo>
                <a:lnTo>
                  <a:pt x="324" y="489"/>
                </a:lnTo>
                <a:lnTo>
                  <a:pt x="317" y="494"/>
                </a:lnTo>
                <a:lnTo>
                  <a:pt x="310" y="499"/>
                </a:lnTo>
                <a:lnTo>
                  <a:pt x="303" y="502"/>
                </a:lnTo>
                <a:lnTo>
                  <a:pt x="294" y="505"/>
                </a:lnTo>
                <a:lnTo>
                  <a:pt x="286" y="507"/>
                </a:lnTo>
                <a:lnTo>
                  <a:pt x="277" y="509"/>
                </a:lnTo>
                <a:lnTo>
                  <a:pt x="268" y="509"/>
                </a:lnTo>
                <a:lnTo>
                  <a:pt x="259" y="509"/>
                </a:lnTo>
                <a:lnTo>
                  <a:pt x="251" y="507"/>
                </a:lnTo>
                <a:lnTo>
                  <a:pt x="242" y="505"/>
                </a:lnTo>
                <a:lnTo>
                  <a:pt x="234" y="502"/>
                </a:lnTo>
                <a:lnTo>
                  <a:pt x="226" y="499"/>
                </a:lnTo>
                <a:lnTo>
                  <a:pt x="219" y="494"/>
                </a:lnTo>
                <a:lnTo>
                  <a:pt x="213" y="489"/>
                </a:lnTo>
                <a:lnTo>
                  <a:pt x="206" y="483"/>
                </a:lnTo>
                <a:lnTo>
                  <a:pt x="200" y="477"/>
                </a:lnTo>
                <a:lnTo>
                  <a:pt x="195" y="469"/>
                </a:lnTo>
                <a:lnTo>
                  <a:pt x="190" y="462"/>
                </a:lnTo>
                <a:lnTo>
                  <a:pt x="187" y="454"/>
                </a:lnTo>
                <a:lnTo>
                  <a:pt x="184" y="446"/>
                </a:lnTo>
                <a:lnTo>
                  <a:pt x="182" y="437"/>
                </a:lnTo>
                <a:lnTo>
                  <a:pt x="181" y="429"/>
                </a:lnTo>
                <a:lnTo>
                  <a:pt x="180" y="419"/>
                </a:lnTo>
                <a:lnTo>
                  <a:pt x="180" y="145"/>
                </a:lnTo>
                <a:lnTo>
                  <a:pt x="219" y="145"/>
                </a:lnTo>
                <a:lnTo>
                  <a:pt x="219" y="419"/>
                </a:lnTo>
                <a:lnTo>
                  <a:pt x="220" y="430"/>
                </a:lnTo>
                <a:lnTo>
                  <a:pt x="223" y="440"/>
                </a:lnTo>
                <a:lnTo>
                  <a:pt x="227" y="448"/>
                </a:lnTo>
                <a:lnTo>
                  <a:pt x="234" y="455"/>
                </a:lnTo>
                <a:lnTo>
                  <a:pt x="240" y="462"/>
                </a:lnTo>
                <a:lnTo>
                  <a:pt x="249" y="466"/>
                </a:lnTo>
                <a:lnTo>
                  <a:pt x="258" y="469"/>
                </a:lnTo>
                <a:lnTo>
                  <a:pt x="268" y="470"/>
                </a:lnTo>
                <a:lnTo>
                  <a:pt x="278" y="469"/>
                </a:lnTo>
                <a:lnTo>
                  <a:pt x="288" y="466"/>
                </a:lnTo>
                <a:lnTo>
                  <a:pt x="295" y="462"/>
                </a:lnTo>
                <a:lnTo>
                  <a:pt x="303" y="455"/>
                </a:lnTo>
                <a:lnTo>
                  <a:pt x="309" y="448"/>
                </a:lnTo>
                <a:lnTo>
                  <a:pt x="313" y="440"/>
                </a:lnTo>
                <a:lnTo>
                  <a:pt x="316" y="430"/>
                </a:lnTo>
                <a:lnTo>
                  <a:pt x="317" y="419"/>
                </a:lnTo>
                <a:lnTo>
                  <a:pt x="317" y="38"/>
                </a:lnTo>
                <a:lnTo>
                  <a:pt x="171" y="38"/>
                </a:lnTo>
                <a:lnTo>
                  <a:pt x="167" y="39"/>
                </a:lnTo>
                <a:lnTo>
                  <a:pt x="165" y="41"/>
                </a:lnTo>
                <a:lnTo>
                  <a:pt x="163" y="44"/>
                </a:lnTo>
                <a:lnTo>
                  <a:pt x="162" y="48"/>
                </a:lnTo>
                <a:lnTo>
                  <a:pt x="162" y="488"/>
                </a:lnTo>
                <a:lnTo>
                  <a:pt x="162" y="500"/>
                </a:lnTo>
                <a:lnTo>
                  <a:pt x="164" y="510"/>
                </a:lnTo>
                <a:lnTo>
                  <a:pt x="166" y="521"/>
                </a:lnTo>
                <a:lnTo>
                  <a:pt x="170" y="531"/>
                </a:lnTo>
                <a:lnTo>
                  <a:pt x="174" y="540"/>
                </a:lnTo>
                <a:lnTo>
                  <a:pt x="180" y="550"/>
                </a:lnTo>
                <a:lnTo>
                  <a:pt x="186" y="558"/>
                </a:lnTo>
                <a:lnTo>
                  <a:pt x="192" y="566"/>
                </a:lnTo>
                <a:lnTo>
                  <a:pt x="201" y="573"/>
                </a:lnTo>
                <a:lnTo>
                  <a:pt x="208" y="579"/>
                </a:lnTo>
                <a:lnTo>
                  <a:pt x="218" y="585"/>
                </a:lnTo>
                <a:lnTo>
                  <a:pt x="226" y="590"/>
                </a:lnTo>
                <a:lnTo>
                  <a:pt x="237" y="593"/>
                </a:lnTo>
                <a:lnTo>
                  <a:pt x="246" y="596"/>
                </a:lnTo>
                <a:lnTo>
                  <a:pt x="257" y="597"/>
                </a:lnTo>
                <a:lnTo>
                  <a:pt x="268" y="598"/>
                </a:lnTo>
                <a:lnTo>
                  <a:pt x="279" y="597"/>
                </a:lnTo>
                <a:lnTo>
                  <a:pt x="290" y="596"/>
                </a:lnTo>
                <a:lnTo>
                  <a:pt x="299" y="593"/>
                </a:lnTo>
                <a:lnTo>
                  <a:pt x="310" y="590"/>
                </a:lnTo>
                <a:lnTo>
                  <a:pt x="318" y="585"/>
                </a:lnTo>
                <a:lnTo>
                  <a:pt x="328" y="579"/>
                </a:lnTo>
                <a:lnTo>
                  <a:pt x="335" y="573"/>
                </a:lnTo>
                <a:lnTo>
                  <a:pt x="344" y="566"/>
                </a:lnTo>
                <a:lnTo>
                  <a:pt x="350" y="558"/>
                </a:lnTo>
                <a:lnTo>
                  <a:pt x="357" y="550"/>
                </a:lnTo>
                <a:lnTo>
                  <a:pt x="362" y="540"/>
                </a:lnTo>
                <a:lnTo>
                  <a:pt x="366" y="531"/>
                </a:lnTo>
                <a:lnTo>
                  <a:pt x="369" y="521"/>
                </a:lnTo>
                <a:lnTo>
                  <a:pt x="372" y="510"/>
                </a:lnTo>
                <a:lnTo>
                  <a:pt x="374" y="500"/>
                </a:lnTo>
                <a:lnTo>
                  <a:pt x="375" y="488"/>
                </a:lnTo>
                <a:lnTo>
                  <a:pt x="375" y="148"/>
                </a:lnTo>
                <a:lnTo>
                  <a:pt x="414" y="148"/>
                </a:lnTo>
                <a:lnTo>
                  <a:pt x="414" y="488"/>
                </a:lnTo>
                <a:lnTo>
                  <a:pt x="413" y="503"/>
                </a:lnTo>
                <a:lnTo>
                  <a:pt x="411" y="518"/>
                </a:lnTo>
                <a:lnTo>
                  <a:pt x="407" y="533"/>
                </a:lnTo>
                <a:lnTo>
                  <a:pt x="402" y="547"/>
                </a:lnTo>
                <a:lnTo>
                  <a:pt x="396" y="559"/>
                </a:lnTo>
                <a:lnTo>
                  <a:pt x="388" y="571"/>
                </a:lnTo>
                <a:lnTo>
                  <a:pt x="380" y="583"/>
                </a:lnTo>
                <a:lnTo>
                  <a:pt x="371" y="593"/>
                </a:lnTo>
                <a:lnTo>
                  <a:pt x="361" y="603"/>
                </a:lnTo>
                <a:lnTo>
                  <a:pt x="349" y="611"/>
                </a:lnTo>
                <a:lnTo>
                  <a:pt x="338" y="620"/>
                </a:lnTo>
                <a:lnTo>
                  <a:pt x="325" y="625"/>
                </a:lnTo>
                <a:lnTo>
                  <a:pt x="311" y="630"/>
                </a:lnTo>
                <a:lnTo>
                  <a:pt x="297" y="634"/>
                </a:lnTo>
                <a:lnTo>
                  <a:pt x="282" y="637"/>
                </a:lnTo>
                <a:lnTo>
                  <a:pt x="268" y="63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10" name="Picture 2"/>
          <p:cNvPicPr>
            <a:picLocks noChangeAspect="1" noChangeArrowheads="1"/>
          </p:cNvPicPr>
          <p:nvPr/>
        </p:nvPicPr>
        <p:blipFill>
          <a:blip r:embed="rId2" cstate="print"/>
          <a:srcRect/>
          <a:stretch>
            <a:fillRect/>
          </a:stretch>
        </p:blipFill>
        <p:spPr bwMode="auto">
          <a:xfrm>
            <a:off x="7543800" y="47626"/>
            <a:ext cx="1332078" cy="101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10277</TotalTime>
  <Words>4791</Words>
  <Application>Microsoft Office PowerPoint</Application>
  <PresentationFormat>On-screen Show (4:3)</PresentationFormat>
  <Paragraphs>540</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Microsoft Office Excel Worksheet</vt:lpstr>
      <vt:lpstr>Microsoft Office Word Document</vt:lpstr>
      <vt:lpstr>REVIEW : Implementation of Smart Cities Mission</vt:lpstr>
      <vt:lpstr>Udaipur Smart City</vt:lpstr>
      <vt:lpstr>Udaipur Smart City</vt:lpstr>
      <vt:lpstr>Udaipur Smart City</vt:lpstr>
      <vt:lpstr>Slide 5</vt:lpstr>
      <vt:lpstr>Udaipur Smart City</vt:lpstr>
      <vt:lpstr>Udaipur Smart City</vt:lpstr>
      <vt:lpstr>Udaipur Smart City</vt:lpstr>
      <vt:lpstr>Udaipur Smart City</vt:lpstr>
      <vt:lpstr>Udaipur Smart City</vt:lpstr>
      <vt:lpstr>Udaipur Smart City</vt:lpstr>
      <vt:lpstr>Udaipur Smart City</vt:lpstr>
      <vt:lpstr>Slide 13</vt:lpstr>
      <vt:lpstr>Slide 14</vt:lpstr>
      <vt:lpstr>Slide 15</vt:lpstr>
      <vt:lpstr>Slide 16</vt:lpstr>
      <vt:lpstr>Slide 17</vt:lpstr>
      <vt:lpstr>Udaipur Smart City</vt:lpstr>
      <vt:lpstr>Udaipur Smart City</vt:lpstr>
      <vt:lpstr>Udaipur Smart City</vt:lpstr>
      <vt:lpstr>Udaipur Smart City</vt:lpstr>
      <vt:lpstr>Slide 22</vt:lpstr>
      <vt:lpstr>Slide 23</vt:lpstr>
      <vt:lpstr>Slide 24</vt:lpstr>
      <vt:lpstr>Slide 25</vt:lpstr>
      <vt:lpstr>Slide 26</vt:lpstr>
      <vt:lpstr>Slide 27</vt:lpstr>
      <vt:lpstr>Udaipur Smart City</vt:lpstr>
      <vt:lpstr>Udaipur Smart City</vt:lpstr>
      <vt:lpstr>Slide 30</vt:lpstr>
      <vt:lpstr>Slide 31</vt:lpstr>
      <vt:lpstr>Slide 32</vt:lpstr>
      <vt:lpstr>Slide 33</vt:lpstr>
      <vt:lpstr>Slide 34</vt:lpstr>
      <vt:lpstr>Slide 35</vt:lpstr>
      <vt:lpstr>Udaipur Smart City</vt:lpstr>
      <vt:lpstr>Udaipur Smart City</vt:lpstr>
      <vt:lpstr>Udaipur Smart City</vt:lpstr>
      <vt:lpstr>Udaipur Smart City</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Implementation of  Smart Cities Mission</dc:title>
  <dc:creator>USER</dc:creator>
  <cp:lastModifiedBy>acer</cp:lastModifiedBy>
  <cp:revision>382</cp:revision>
  <dcterms:created xsi:type="dcterms:W3CDTF">2016-10-24T14:46:39Z</dcterms:created>
  <dcterms:modified xsi:type="dcterms:W3CDTF">2017-02-21T08:56:04Z</dcterms:modified>
</cp:coreProperties>
</file>