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2BEDE-863D-440A-B68E-301C9DD344A4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8292A-7BF2-46A4-9FBE-5C82ABDCA5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982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267F3E-EECE-42A7-8C9D-A31DD1D074B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39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BDE768-3E79-4EA4-B565-4810C9C7D88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69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435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50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24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43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780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446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048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135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04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772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75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FB05F-6825-4109-B699-B2AAA409B9A3}" type="datetimeFigureOut">
              <a:rPr lang="en-IN" smtClean="0"/>
              <a:t>27-12-2016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93F7A-885A-4F8A-8139-4120F02999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259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pbs.twimg.com/media/Cr498tVUsAAmSyT.jpg:large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3568" y="548680"/>
            <a:ext cx="8064896" cy="5832648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72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 bwMode="auto">
          <a:xfrm>
            <a:off x="4000500" y="214313"/>
            <a:ext cx="4892675" cy="630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3600" dirty="0" smtClean="0"/>
              <a:t> SFD in India - 2011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524125" y="3879850"/>
            <a:ext cx="857250" cy="40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666666"/>
                </a:solidFill>
              </a:rPr>
              <a:t>Un-Safely Emptied (5.18%)</a:t>
            </a:r>
          </a:p>
        </p:txBody>
      </p:sp>
      <p:sp>
        <p:nvSpPr>
          <p:cNvPr id="153" name="Oval 152"/>
          <p:cNvSpPr/>
          <p:nvPr/>
        </p:nvSpPr>
        <p:spPr>
          <a:xfrm>
            <a:off x="7918450" y="2781300"/>
            <a:ext cx="688975" cy="685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6.7%</a:t>
            </a:r>
          </a:p>
        </p:txBody>
      </p:sp>
      <p:grpSp>
        <p:nvGrpSpPr>
          <p:cNvPr id="59397" name="Group 69"/>
          <p:cNvGrpSpPr>
            <a:grpSpLocks/>
          </p:cNvGrpSpPr>
          <p:nvPr/>
        </p:nvGrpSpPr>
        <p:grpSpPr bwMode="auto">
          <a:xfrm>
            <a:off x="381000" y="1000125"/>
            <a:ext cx="8288338" cy="3309938"/>
            <a:chOff x="415636" y="989032"/>
            <a:chExt cx="8265230" cy="3309836"/>
          </a:xfrm>
        </p:grpSpPr>
        <p:grpSp>
          <p:nvGrpSpPr>
            <p:cNvPr id="59433" name="Group 50"/>
            <p:cNvGrpSpPr>
              <a:grpSpLocks/>
            </p:cNvGrpSpPr>
            <p:nvPr/>
          </p:nvGrpSpPr>
          <p:grpSpPr bwMode="auto">
            <a:xfrm>
              <a:off x="582103" y="989032"/>
              <a:ext cx="8001000" cy="493931"/>
              <a:chOff x="2232" y="3031629"/>
              <a:chExt cx="9139535" cy="794742"/>
            </a:xfrm>
          </p:grpSpPr>
          <p:grpSp>
            <p:nvGrpSpPr>
              <p:cNvPr id="59461" name="Group 5"/>
              <p:cNvGrpSpPr>
                <a:grpSpLocks/>
              </p:cNvGrpSpPr>
              <p:nvPr/>
            </p:nvGrpSpPr>
            <p:grpSpPr bwMode="auto">
              <a:xfrm>
                <a:off x="2232" y="3031629"/>
                <a:ext cx="1986855" cy="794742"/>
                <a:chOff x="2232" y="1865610"/>
                <a:chExt cx="1986855" cy="794742"/>
              </a:xfrm>
            </p:grpSpPr>
            <p:sp>
              <p:nvSpPr>
                <p:cNvPr id="102" name="Chevron 101"/>
                <p:cNvSpPr/>
                <p:nvPr/>
              </p:nvSpPr>
              <p:spPr>
                <a:xfrm>
                  <a:off x="1954" y="1865610"/>
                  <a:ext cx="1987370" cy="794367"/>
                </a:xfrm>
                <a:prstGeom prst="chevron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03" name="Chevron 4"/>
                <p:cNvSpPr/>
                <p:nvPr/>
              </p:nvSpPr>
              <p:spPr>
                <a:xfrm>
                  <a:off x="318414" y="1865610"/>
                  <a:ext cx="1347217" cy="794367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64008" tIns="21336" rIns="21336" bIns="21336" spcCol="1270" anchor="ctr"/>
                <a:lstStyle/>
                <a:p>
                  <a:pPr algn="ctr" defTabSz="7112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b="1" dirty="0"/>
                    <a:t>Containment</a:t>
                  </a:r>
                </a:p>
              </p:txBody>
            </p:sp>
          </p:grpSp>
          <p:grpSp>
            <p:nvGrpSpPr>
              <p:cNvPr id="59462" name="Group 6"/>
              <p:cNvGrpSpPr>
                <a:grpSpLocks/>
              </p:cNvGrpSpPr>
              <p:nvPr/>
            </p:nvGrpSpPr>
            <p:grpSpPr bwMode="auto">
              <a:xfrm>
                <a:off x="1790402" y="3031629"/>
                <a:ext cx="1986855" cy="794742"/>
                <a:chOff x="1790402" y="1865610"/>
                <a:chExt cx="1986855" cy="794742"/>
              </a:xfrm>
            </p:grpSpPr>
            <p:sp>
              <p:nvSpPr>
                <p:cNvPr id="100" name="Chevron 99"/>
                <p:cNvSpPr/>
                <p:nvPr/>
              </p:nvSpPr>
              <p:spPr>
                <a:xfrm>
                  <a:off x="1790405" y="1865610"/>
                  <a:ext cx="1987371" cy="794367"/>
                </a:xfrm>
                <a:prstGeom prst="chevron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01" name="Chevron 6"/>
                <p:cNvSpPr/>
                <p:nvPr/>
              </p:nvSpPr>
              <p:spPr>
                <a:xfrm>
                  <a:off x="2058040" y="1865610"/>
                  <a:ext cx="1457526" cy="794367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64008" tIns="21336" rIns="21336" bIns="21336" spcCol="1270" anchor="ctr"/>
                <a:lstStyle/>
                <a:p>
                  <a:pPr algn="ctr" defTabSz="7112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b="1" dirty="0"/>
                    <a:t>Emptying</a:t>
                  </a:r>
                </a:p>
              </p:txBody>
            </p:sp>
          </p:grpSp>
          <p:grpSp>
            <p:nvGrpSpPr>
              <p:cNvPr id="59463" name="Group 7"/>
              <p:cNvGrpSpPr>
                <a:grpSpLocks/>
              </p:cNvGrpSpPr>
              <p:nvPr/>
            </p:nvGrpSpPr>
            <p:grpSpPr bwMode="auto">
              <a:xfrm>
                <a:off x="3578572" y="3031629"/>
                <a:ext cx="1986855" cy="794742"/>
                <a:chOff x="3578572" y="1865610"/>
                <a:chExt cx="1986855" cy="794742"/>
              </a:xfrm>
            </p:grpSpPr>
            <p:sp>
              <p:nvSpPr>
                <p:cNvPr id="98" name="Chevron 97"/>
                <p:cNvSpPr/>
                <p:nvPr/>
              </p:nvSpPr>
              <p:spPr>
                <a:xfrm>
                  <a:off x="3578859" y="1865610"/>
                  <a:ext cx="1985562" cy="794367"/>
                </a:xfrm>
                <a:prstGeom prst="chevron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99" name="Chevron 8"/>
                <p:cNvSpPr/>
                <p:nvPr/>
              </p:nvSpPr>
              <p:spPr>
                <a:xfrm>
                  <a:off x="3857344" y="1865610"/>
                  <a:ext cx="1372533" cy="794367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64008" tIns="21336" rIns="21336" bIns="21336" spcCol="1270" anchor="ctr"/>
                <a:lstStyle/>
                <a:p>
                  <a:pPr algn="ctr" defTabSz="7112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b="1" dirty="0"/>
                    <a:t>Transport</a:t>
                  </a:r>
                </a:p>
              </p:txBody>
            </p:sp>
          </p:grpSp>
          <p:grpSp>
            <p:nvGrpSpPr>
              <p:cNvPr id="59464" name="Group 8"/>
              <p:cNvGrpSpPr>
                <a:grpSpLocks/>
              </p:cNvGrpSpPr>
              <p:nvPr/>
            </p:nvGrpSpPr>
            <p:grpSpPr bwMode="auto">
              <a:xfrm>
                <a:off x="5366742" y="3031629"/>
                <a:ext cx="1986855" cy="794742"/>
                <a:chOff x="5366742" y="1865610"/>
                <a:chExt cx="1986855" cy="794742"/>
              </a:xfrm>
            </p:grpSpPr>
            <p:sp>
              <p:nvSpPr>
                <p:cNvPr id="96" name="Chevron 95"/>
                <p:cNvSpPr/>
                <p:nvPr/>
              </p:nvSpPr>
              <p:spPr>
                <a:xfrm>
                  <a:off x="5365503" y="1865610"/>
                  <a:ext cx="1987370" cy="794367"/>
                </a:xfrm>
                <a:prstGeom prst="chevron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97" name="Chevron 10"/>
                <p:cNvSpPr/>
                <p:nvPr/>
              </p:nvSpPr>
              <p:spPr>
                <a:xfrm>
                  <a:off x="5600587" y="1865610"/>
                  <a:ext cx="1446675" cy="794367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64008" tIns="21336" rIns="21336" bIns="21336" spcCol="1270" anchor="ctr"/>
                <a:lstStyle/>
                <a:p>
                  <a:pPr algn="ctr" defTabSz="7112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b="1" dirty="0"/>
                    <a:t>Treatment</a:t>
                  </a:r>
                </a:p>
              </p:txBody>
            </p:sp>
          </p:grpSp>
          <p:grpSp>
            <p:nvGrpSpPr>
              <p:cNvPr id="59465" name="Group 9"/>
              <p:cNvGrpSpPr>
                <a:grpSpLocks/>
              </p:cNvGrpSpPr>
              <p:nvPr/>
            </p:nvGrpSpPr>
            <p:grpSpPr bwMode="auto">
              <a:xfrm>
                <a:off x="7154912" y="3031629"/>
                <a:ext cx="1986855" cy="794742"/>
                <a:chOff x="7154912" y="1865610"/>
                <a:chExt cx="1986855" cy="794742"/>
              </a:xfrm>
            </p:grpSpPr>
            <p:sp>
              <p:nvSpPr>
                <p:cNvPr id="94" name="Chevron 93"/>
                <p:cNvSpPr/>
                <p:nvPr/>
              </p:nvSpPr>
              <p:spPr>
                <a:xfrm>
                  <a:off x="7153954" y="1865610"/>
                  <a:ext cx="1987371" cy="794367"/>
                </a:xfrm>
                <a:prstGeom prst="chevron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95" name="Chevron 12"/>
                <p:cNvSpPr/>
                <p:nvPr/>
              </p:nvSpPr>
              <p:spPr>
                <a:xfrm>
                  <a:off x="7410739" y="1865610"/>
                  <a:ext cx="1439442" cy="794367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64008" tIns="21336" rIns="21336" bIns="21336" spcCol="1270" anchor="ctr"/>
                <a:lstStyle/>
                <a:p>
                  <a:pPr algn="ctr" defTabSz="711200" fontAlgn="auto">
                    <a:lnSpc>
                      <a:spcPct val="90000"/>
                    </a:lnSpc>
                    <a:spcAft>
                      <a:spcPts val="0"/>
                    </a:spcAft>
                    <a:defRPr/>
                  </a:pPr>
                  <a:r>
                    <a:rPr lang="en-US" sz="1400" b="1" dirty="0"/>
                    <a:t>Reuse/</a:t>
                  </a:r>
                </a:p>
                <a:p>
                  <a:pPr algn="ctr" defTabSz="711200" fontAlgn="auto">
                    <a:lnSpc>
                      <a:spcPct val="90000"/>
                    </a:lnSpc>
                    <a:spcAft>
                      <a:spcPts val="0"/>
                    </a:spcAft>
                    <a:defRPr/>
                  </a:pPr>
                  <a:r>
                    <a:rPr lang="en-US" sz="1400" b="1" dirty="0"/>
                    <a:t>Disposal</a:t>
                  </a:r>
                </a:p>
              </p:txBody>
            </p:sp>
          </p:grpSp>
        </p:grpSp>
        <p:sp>
          <p:nvSpPr>
            <p:cNvPr id="106" name="Pentagon 105"/>
            <p:cNvSpPr/>
            <p:nvPr/>
          </p:nvSpPr>
          <p:spPr>
            <a:xfrm>
              <a:off x="6839750" y="1651000"/>
              <a:ext cx="1128732" cy="63498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/>
            </a:p>
          </p:txBody>
        </p:sp>
        <p:sp>
          <p:nvSpPr>
            <p:cNvPr id="108" name="Pentagon 107"/>
            <p:cNvSpPr/>
            <p:nvPr/>
          </p:nvSpPr>
          <p:spPr>
            <a:xfrm>
              <a:off x="5422900" y="3165428"/>
              <a:ext cx="313449" cy="46036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Pentagon 108"/>
            <p:cNvSpPr/>
            <p:nvPr/>
          </p:nvSpPr>
          <p:spPr>
            <a:xfrm>
              <a:off x="3426643" y="2519335"/>
              <a:ext cx="2298623" cy="17462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Pentagon 109"/>
            <p:cNvSpPr/>
            <p:nvPr/>
          </p:nvSpPr>
          <p:spPr>
            <a:xfrm>
              <a:off x="3426643" y="2803489"/>
              <a:ext cx="2304956" cy="9525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2" name="Pentagon 111"/>
            <p:cNvSpPr/>
            <p:nvPr/>
          </p:nvSpPr>
          <p:spPr>
            <a:xfrm>
              <a:off x="3437725" y="3182889"/>
              <a:ext cx="555658" cy="46037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7" name="Pentagon 116"/>
            <p:cNvSpPr/>
            <p:nvPr/>
          </p:nvSpPr>
          <p:spPr>
            <a:xfrm>
              <a:off x="1829322" y="2581246"/>
              <a:ext cx="664891" cy="26986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8" name="Pentagon 117"/>
            <p:cNvSpPr/>
            <p:nvPr/>
          </p:nvSpPr>
          <p:spPr>
            <a:xfrm>
              <a:off x="1853067" y="1674811"/>
              <a:ext cx="652226" cy="109535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0" name="Pentagon 119"/>
            <p:cNvSpPr/>
            <p:nvPr/>
          </p:nvSpPr>
          <p:spPr>
            <a:xfrm>
              <a:off x="3415562" y="2208194"/>
              <a:ext cx="704467" cy="36512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1" name="Pentagon 120"/>
            <p:cNvSpPr/>
            <p:nvPr/>
          </p:nvSpPr>
          <p:spPr>
            <a:xfrm>
              <a:off x="415636" y="3194002"/>
              <a:ext cx="569907" cy="831824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2" name="Pentagon 121"/>
            <p:cNvSpPr/>
            <p:nvPr/>
          </p:nvSpPr>
          <p:spPr>
            <a:xfrm>
              <a:off x="450464" y="2171684"/>
              <a:ext cx="535079" cy="536558"/>
            </a:xfrm>
            <a:prstGeom prst="homePlat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444" name="Rectangle 129"/>
            <p:cNvSpPr>
              <a:spLocks noChangeArrowheads="1"/>
            </p:cNvSpPr>
            <p:nvPr/>
          </p:nvSpPr>
          <p:spPr bwMode="auto">
            <a:xfrm>
              <a:off x="8001899" y="2326430"/>
              <a:ext cx="6789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IE" altLang="en-US" sz="1400" b="1">
                  <a:solidFill>
                    <a:srgbClr val="00B050"/>
                  </a:solidFill>
                </a:rPr>
                <a:t>1.4%</a:t>
              </a:r>
              <a:endParaRPr lang="en-US" altLang="en-US" sz="1400">
                <a:solidFill>
                  <a:srgbClr val="00B050"/>
                </a:solidFill>
              </a:endParaRPr>
            </a:p>
          </p:txBody>
        </p:sp>
        <p:sp>
          <p:nvSpPr>
            <p:cNvPr id="59445" name="Rectangle 130"/>
            <p:cNvSpPr>
              <a:spLocks noChangeArrowheads="1"/>
            </p:cNvSpPr>
            <p:nvPr/>
          </p:nvSpPr>
          <p:spPr bwMode="auto">
            <a:xfrm>
              <a:off x="7968346" y="3515091"/>
              <a:ext cx="7125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IE" altLang="en-US" sz="1400" b="1">
                  <a:solidFill>
                    <a:srgbClr val="00B050"/>
                  </a:solidFill>
                </a:rPr>
                <a:t>0.1%</a:t>
              </a:r>
              <a:endParaRPr lang="en-US" altLang="en-US" sz="1400">
                <a:solidFill>
                  <a:srgbClr val="00B050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517958" y="1543053"/>
              <a:ext cx="865942" cy="73657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rIns="1828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Centralized System  (11.9%)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517958" y="2339953"/>
              <a:ext cx="878607" cy="54608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Decentralized systems (2%)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001299" y="3074943"/>
              <a:ext cx="1389939" cy="26193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Legally dumped  (9.3%) 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742681" y="2339953"/>
              <a:ext cx="1079656" cy="2968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Effectively Treated  (1.4%)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720518" y="1887529"/>
              <a:ext cx="1078073" cy="3206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Not Effectively Treated (3.08%)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01373" y="1531940"/>
              <a:ext cx="791537" cy="1365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FF0000"/>
                  </a:solidFill>
                </a:rPr>
                <a:t>13.9%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666666"/>
                  </a:solidFill>
                </a:rPr>
                <a:t>WC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002957" y="3028907"/>
              <a:ext cx="778872" cy="126996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rIns="1828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FF0000"/>
                  </a:solidFill>
                </a:rPr>
                <a:t>36.18%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666666"/>
                  </a:solidFill>
                </a:rPr>
                <a:t>On-Site Facility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517958" y="3016208"/>
              <a:ext cx="865942" cy="78420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Safely Emptied (31%)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768010" y="3586102"/>
              <a:ext cx="1054327" cy="4397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rIns="1828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Safely Abandoned (0.09%)</a:t>
              </a:r>
            </a:p>
          </p:txBody>
        </p:sp>
        <p:sp>
          <p:nvSpPr>
            <p:cNvPr id="78" name="Pentagon 77"/>
            <p:cNvSpPr/>
            <p:nvPr/>
          </p:nvSpPr>
          <p:spPr>
            <a:xfrm>
              <a:off x="1841986" y="3330523"/>
              <a:ext cx="639562" cy="228593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Pentagon 79"/>
            <p:cNvSpPr/>
            <p:nvPr/>
          </p:nvSpPr>
          <p:spPr>
            <a:xfrm>
              <a:off x="1841986" y="3986140"/>
              <a:ext cx="639562" cy="92072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086785" y="2066912"/>
              <a:ext cx="1171475" cy="379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Leakage includes DEWATS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(3.6%+ 0.2%)</a:t>
              </a:r>
            </a:p>
          </p:txBody>
        </p:sp>
        <p:sp>
          <p:nvSpPr>
            <p:cNvPr id="84" name="Pentagon 83"/>
            <p:cNvSpPr/>
            <p:nvPr/>
          </p:nvSpPr>
          <p:spPr>
            <a:xfrm>
              <a:off x="3426643" y="3479743"/>
              <a:ext cx="557242" cy="90484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990217" y="3379733"/>
              <a:ext cx="1413686" cy="2539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Illegally dumped  (21.7%)</a:t>
              </a:r>
            </a:p>
          </p:txBody>
        </p:sp>
        <p:sp>
          <p:nvSpPr>
            <p:cNvPr id="89" name="Pentagon 88"/>
            <p:cNvSpPr/>
            <p:nvPr/>
          </p:nvSpPr>
          <p:spPr>
            <a:xfrm>
              <a:off x="3410812" y="1943091"/>
              <a:ext cx="2284376" cy="38099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3" name="Pentagon 112"/>
          <p:cNvSpPr/>
          <p:nvPr/>
        </p:nvSpPr>
        <p:spPr>
          <a:xfrm>
            <a:off x="6864350" y="2517775"/>
            <a:ext cx="1150938" cy="17463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/>
          </a:p>
        </p:txBody>
      </p:sp>
      <p:sp>
        <p:nvSpPr>
          <p:cNvPr id="59399" name="Rectangle 114"/>
          <p:cNvSpPr>
            <a:spLocks noChangeArrowheads="1"/>
          </p:cNvSpPr>
          <p:nvPr/>
        </p:nvSpPr>
        <p:spPr bwMode="auto">
          <a:xfrm>
            <a:off x="8004175" y="1517650"/>
            <a:ext cx="6238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IE" altLang="en-US" sz="1400" b="1">
                <a:solidFill>
                  <a:srgbClr val="00B050"/>
                </a:solidFill>
              </a:rPr>
              <a:t>5.2%</a:t>
            </a:r>
            <a:endParaRPr lang="en-US" altLang="en-US" sz="1400">
              <a:solidFill>
                <a:srgbClr val="00B050"/>
              </a:solidFill>
            </a:endParaRPr>
          </a:p>
        </p:txBody>
      </p:sp>
      <p:sp>
        <p:nvSpPr>
          <p:cNvPr id="116" name="Pentagon 115"/>
          <p:cNvSpPr/>
          <p:nvPr/>
        </p:nvSpPr>
        <p:spPr>
          <a:xfrm>
            <a:off x="6875463" y="3678238"/>
            <a:ext cx="1128712" cy="9525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/>
          </a:p>
        </p:txBody>
      </p:sp>
      <p:sp>
        <p:nvSpPr>
          <p:cNvPr id="119" name="Pentagon 118"/>
          <p:cNvSpPr/>
          <p:nvPr/>
        </p:nvSpPr>
        <p:spPr>
          <a:xfrm>
            <a:off x="3419475" y="3716338"/>
            <a:ext cx="2363788" cy="9525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/>
          </a:p>
        </p:txBody>
      </p:sp>
      <p:sp>
        <p:nvSpPr>
          <p:cNvPr id="132" name="Rectangle 131"/>
          <p:cNvSpPr/>
          <p:nvPr/>
        </p:nvSpPr>
        <p:spPr>
          <a:xfrm>
            <a:off x="5759450" y="3109913"/>
            <a:ext cx="1068388" cy="379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666666"/>
                </a:solidFill>
              </a:rPr>
              <a:t>Not Effectively Treated (9.21%)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748338" y="2708275"/>
            <a:ext cx="1079500" cy="342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666666"/>
                </a:solidFill>
              </a:rPr>
              <a:t>Not Effectively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666666"/>
                </a:solidFill>
              </a:rPr>
              <a:t>Treated (0.45%)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5724525" y="1541463"/>
            <a:ext cx="1079500" cy="298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666666"/>
                </a:solidFill>
              </a:rPr>
              <a:t>Effectively Treated  (5.2%)</a:t>
            </a:r>
          </a:p>
        </p:txBody>
      </p:sp>
      <p:sp>
        <p:nvSpPr>
          <p:cNvPr id="144" name="Pentagon 143"/>
          <p:cNvSpPr/>
          <p:nvPr/>
        </p:nvSpPr>
        <p:spPr>
          <a:xfrm>
            <a:off x="3411538" y="1657350"/>
            <a:ext cx="2281237" cy="6350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Pentagon 122"/>
          <p:cNvSpPr/>
          <p:nvPr/>
        </p:nvSpPr>
        <p:spPr>
          <a:xfrm>
            <a:off x="403225" y="4495800"/>
            <a:ext cx="582613" cy="1481138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992188" y="4405313"/>
            <a:ext cx="777875" cy="1770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0000"/>
                </a:solidFill>
              </a:rPr>
              <a:t>50%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666666"/>
                </a:solidFill>
              </a:rPr>
              <a:t>OD /  Open Discharge</a:t>
            </a:r>
          </a:p>
        </p:txBody>
      </p:sp>
      <p:grpSp>
        <p:nvGrpSpPr>
          <p:cNvPr id="9" name="Group 91"/>
          <p:cNvGrpSpPr>
            <a:grpSpLocks/>
          </p:cNvGrpSpPr>
          <p:nvPr/>
        </p:nvGrpSpPr>
        <p:grpSpPr bwMode="auto">
          <a:xfrm>
            <a:off x="1865313" y="1900238"/>
            <a:ext cx="6858000" cy="4625975"/>
            <a:chOff x="1865628" y="1900055"/>
            <a:chExt cx="6858000" cy="4625855"/>
          </a:xfrm>
        </p:grpSpPr>
        <p:sp>
          <p:nvSpPr>
            <p:cNvPr id="145" name="Bent Arrow 144"/>
            <p:cNvSpPr/>
            <p:nvPr/>
          </p:nvSpPr>
          <p:spPr>
            <a:xfrm rot="5400000">
              <a:off x="5621691" y="4057407"/>
              <a:ext cx="2959023" cy="307975"/>
            </a:xfrm>
            <a:prstGeom prst="bentArrow">
              <a:avLst>
                <a:gd name="adj1" fmla="val 54341"/>
                <a:gd name="adj2" fmla="val 37791"/>
                <a:gd name="adj3" fmla="val 29831"/>
                <a:gd name="adj4" fmla="val 4375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416" name="Rectangle 126"/>
            <p:cNvSpPr>
              <a:spLocks noChangeArrowheads="1"/>
            </p:cNvSpPr>
            <p:nvPr/>
          </p:nvSpPr>
          <p:spPr bwMode="auto">
            <a:xfrm>
              <a:off x="2732525" y="5961411"/>
              <a:ext cx="83869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1400" b="1">
                  <a:solidFill>
                    <a:srgbClr val="C00000"/>
                  </a:solidFill>
                </a:rPr>
                <a:t>49.9</a:t>
              </a:r>
              <a:r>
                <a:rPr lang="en-IE" altLang="en-US" sz="1400" b="1">
                  <a:solidFill>
                    <a:srgbClr val="C00000"/>
                  </a:solidFill>
                </a:rPr>
                <a:t>%</a:t>
              </a:r>
              <a:endParaRPr lang="en-US" altLang="en-US" sz="1400"/>
            </a:p>
          </p:txBody>
        </p:sp>
        <p:sp>
          <p:nvSpPr>
            <p:cNvPr id="59417" name="Rectangle 127"/>
            <p:cNvSpPr>
              <a:spLocks noChangeArrowheads="1"/>
            </p:cNvSpPr>
            <p:nvPr/>
          </p:nvSpPr>
          <p:spPr bwMode="auto">
            <a:xfrm>
              <a:off x="3426712" y="5960833"/>
              <a:ext cx="5934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IE" altLang="en-US" sz="1400" b="1">
                  <a:solidFill>
                    <a:srgbClr val="C00000"/>
                  </a:solidFill>
                </a:rPr>
                <a:t>5.2%</a:t>
              </a:r>
              <a:endParaRPr lang="en-US" altLang="en-US" sz="1400"/>
            </a:p>
          </p:txBody>
        </p:sp>
        <p:sp>
          <p:nvSpPr>
            <p:cNvPr id="59418" name="Rectangle 128"/>
            <p:cNvSpPr>
              <a:spLocks noChangeArrowheads="1"/>
            </p:cNvSpPr>
            <p:nvPr/>
          </p:nvSpPr>
          <p:spPr bwMode="auto">
            <a:xfrm>
              <a:off x="6816427" y="5960834"/>
              <a:ext cx="10687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IE" altLang="en-US" sz="1400" b="1">
                  <a:solidFill>
                    <a:srgbClr val="C00000"/>
                  </a:solidFill>
                </a:rPr>
                <a:t>12.7%</a:t>
              </a:r>
              <a:endParaRPr lang="en-US" altLang="en-US" sz="1400"/>
            </a:p>
          </p:txBody>
        </p:sp>
        <p:sp>
          <p:nvSpPr>
            <p:cNvPr id="59419" name="Rectangle 134"/>
            <p:cNvSpPr>
              <a:spLocks noChangeArrowheads="1"/>
            </p:cNvSpPr>
            <p:nvPr/>
          </p:nvSpPr>
          <p:spPr bwMode="auto">
            <a:xfrm>
              <a:off x="5346686" y="5960833"/>
              <a:ext cx="69281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IE" altLang="en-US" sz="1400" b="1">
                  <a:solidFill>
                    <a:srgbClr val="C00000"/>
                  </a:solidFill>
                </a:rPr>
                <a:t>21.7%</a:t>
              </a:r>
              <a:endParaRPr lang="en-US" altLang="en-US" sz="1400"/>
            </a:p>
          </p:txBody>
        </p:sp>
        <p:sp>
          <p:nvSpPr>
            <p:cNvPr id="59420" name="Rectangle 150"/>
            <p:cNvSpPr>
              <a:spLocks noChangeArrowheads="1"/>
            </p:cNvSpPr>
            <p:nvPr/>
          </p:nvSpPr>
          <p:spPr bwMode="auto">
            <a:xfrm>
              <a:off x="7481454" y="5960833"/>
              <a:ext cx="6887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IE" altLang="en-US" sz="1400" b="1">
                  <a:solidFill>
                    <a:srgbClr val="C00000"/>
                  </a:solidFill>
                </a:rPr>
                <a:t>3.8%</a:t>
              </a:r>
              <a:endParaRPr lang="en-US" altLang="en-US" sz="1400"/>
            </a:p>
          </p:txBody>
        </p:sp>
        <p:sp>
          <p:nvSpPr>
            <p:cNvPr id="104" name="Bent Arrow 103"/>
            <p:cNvSpPr/>
            <p:nvPr/>
          </p:nvSpPr>
          <p:spPr>
            <a:xfrm rot="5400000">
              <a:off x="4689837" y="2854087"/>
              <a:ext cx="3622581" cy="2425700"/>
            </a:xfrm>
            <a:prstGeom prst="bentArrow">
              <a:avLst>
                <a:gd name="adj1" fmla="val 2208"/>
                <a:gd name="adj2" fmla="val 1104"/>
                <a:gd name="adj3" fmla="val 3811"/>
                <a:gd name="adj4" fmla="val 21379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Bent Arrow 104"/>
            <p:cNvSpPr/>
            <p:nvPr/>
          </p:nvSpPr>
          <p:spPr>
            <a:xfrm rot="5400000">
              <a:off x="2697502" y="4846373"/>
              <a:ext cx="1885901" cy="320675"/>
            </a:xfrm>
            <a:prstGeom prst="bentArrow">
              <a:avLst>
                <a:gd name="adj1" fmla="val 31977"/>
                <a:gd name="adj2" fmla="val 37791"/>
                <a:gd name="adj3" fmla="val 29831"/>
                <a:gd name="adj4" fmla="val 4375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423" name="TextBox 124"/>
            <p:cNvSpPr txBox="1">
              <a:spLocks noChangeArrowheads="1"/>
            </p:cNvSpPr>
            <p:nvPr/>
          </p:nvSpPr>
          <p:spPr bwMode="auto">
            <a:xfrm>
              <a:off x="1941828" y="6218133"/>
              <a:ext cx="2590800" cy="307777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92D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IE" altLang="en-US" sz="1400">
                  <a:solidFill>
                    <a:schemeClr val="bg1"/>
                  </a:solidFill>
                </a:rPr>
                <a:t>Domestic Environment </a:t>
              </a:r>
            </a:p>
          </p:txBody>
        </p:sp>
        <p:sp>
          <p:nvSpPr>
            <p:cNvPr id="59424" name="TextBox 125"/>
            <p:cNvSpPr txBox="1">
              <a:spLocks noChangeArrowheads="1"/>
            </p:cNvSpPr>
            <p:nvPr/>
          </p:nvSpPr>
          <p:spPr bwMode="auto">
            <a:xfrm>
              <a:off x="6742428" y="6218133"/>
              <a:ext cx="1981200" cy="307777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92D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IE" altLang="en-US" sz="1400">
                  <a:solidFill>
                    <a:schemeClr val="bg1"/>
                  </a:solidFill>
                </a:rPr>
                <a:t>Receiving Waters</a:t>
              </a:r>
              <a:endParaRPr lang="en-US" altLang="en-US" sz="1400">
                <a:solidFill>
                  <a:schemeClr val="bg1"/>
                </a:solidFill>
              </a:endParaRPr>
            </a:p>
          </p:txBody>
        </p:sp>
        <p:sp>
          <p:nvSpPr>
            <p:cNvPr id="134" name="Bent Arrow 133"/>
            <p:cNvSpPr/>
            <p:nvPr/>
          </p:nvSpPr>
          <p:spPr>
            <a:xfrm rot="5400000">
              <a:off x="4332636" y="4525708"/>
              <a:ext cx="2552634" cy="317500"/>
            </a:xfrm>
            <a:prstGeom prst="bentArrow">
              <a:avLst>
                <a:gd name="adj1" fmla="val 38696"/>
                <a:gd name="adj2" fmla="val 45996"/>
                <a:gd name="adj3" fmla="val 29831"/>
                <a:gd name="adj4" fmla="val 4375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426" name="TextBox 135"/>
            <p:cNvSpPr txBox="1">
              <a:spLocks noChangeArrowheads="1"/>
            </p:cNvSpPr>
            <p:nvPr/>
          </p:nvSpPr>
          <p:spPr bwMode="auto">
            <a:xfrm>
              <a:off x="4685028" y="6218133"/>
              <a:ext cx="1905000" cy="307777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92D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IE" altLang="en-US" sz="1400">
                  <a:solidFill>
                    <a:schemeClr val="bg1"/>
                  </a:solidFill>
                </a:rPr>
                <a:t>Agriculture field</a:t>
              </a:r>
              <a:endParaRPr lang="en-US" altLang="en-US" sz="1400">
                <a:solidFill>
                  <a:schemeClr val="bg1"/>
                </a:solidFill>
              </a:endParaRPr>
            </a:p>
          </p:txBody>
        </p:sp>
        <p:grpSp>
          <p:nvGrpSpPr>
            <p:cNvPr id="59427" name="Group 72"/>
            <p:cNvGrpSpPr>
              <a:grpSpLocks/>
            </p:cNvGrpSpPr>
            <p:nvPr/>
          </p:nvGrpSpPr>
          <p:grpSpPr bwMode="auto">
            <a:xfrm>
              <a:off x="1865628" y="4391547"/>
              <a:ext cx="1447800" cy="1593046"/>
              <a:chOff x="2057400" y="5047299"/>
              <a:chExt cx="1219200" cy="698963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2057400" y="5046961"/>
                <a:ext cx="1219200" cy="28069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Pentagon 138"/>
              <p:cNvSpPr/>
              <p:nvPr/>
            </p:nvSpPr>
            <p:spPr>
              <a:xfrm rot="5400000">
                <a:off x="2659319" y="5128977"/>
                <a:ext cx="695815" cy="538748"/>
              </a:xfrm>
              <a:prstGeom prst="homePlat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0" name="Bent Arrow 149"/>
            <p:cNvSpPr/>
            <p:nvPr/>
          </p:nvSpPr>
          <p:spPr>
            <a:xfrm rot="5400000">
              <a:off x="5691539" y="4366961"/>
              <a:ext cx="2766940" cy="398462"/>
            </a:xfrm>
            <a:prstGeom prst="bentArrow">
              <a:avLst>
                <a:gd name="adj1" fmla="val 54341"/>
                <a:gd name="adj2" fmla="val 37791"/>
                <a:gd name="adj3" fmla="val 29831"/>
                <a:gd name="adj4" fmla="val 4375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7848915" y="5257530"/>
              <a:ext cx="766763" cy="68578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bg1"/>
                  </a:solidFill>
                </a:rPr>
                <a:t>93.3%</a:t>
              </a:r>
            </a:p>
          </p:txBody>
        </p:sp>
        <p:sp>
          <p:nvSpPr>
            <p:cNvPr id="146" name="Bent Arrow 145"/>
            <p:cNvSpPr/>
            <p:nvPr/>
          </p:nvSpPr>
          <p:spPr>
            <a:xfrm rot="5400000">
              <a:off x="5652647" y="3194623"/>
              <a:ext cx="2909812" cy="320675"/>
            </a:xfrm>
            <a:prstGeom prst="bentArrow">
              <a:avLst>
                <a:gd name="adj1" fmla="val 54341"/>
                <a:gd name="adj2" fmla="val 37791"/>
                <a:gd name="adj3" fmla="val 29831"/>
                <a:gd name="adj4" fmla="val 4375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9409" name="TextBox 92"/>
          <p:cNvSpPr txBox="1">
            <a:spLocks noChangeArrowheads="1"/>
          </p:cNvSpPr>
          <p:nvPr/>
        </p:nvSpPr>
        <p:spPr bwMode="auto">
          <a:xfrm>
            <a:off x="5321300" y="6540500"/>
            <a:ext cx="3314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1000"/>
              <a:t>Data Source Census 2011</a:t>
            </a:r>
          </a:p>
        </p:txBody>
      </p:sp>
    </p:spTree>
    <p:extLst>
      <p:ext uri="{BB962C8B-B14F-4D97-AF65-F5344CB8AC3E}">
        <p14:creationId xmlns:p14="http://schemas.microsoft.com/office/powerpoint/2010/main" val="193621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 bwMode="auto">
          <a:xfrm>
            <a:off x="2647950" y="274638"/>
            <a:ext cx="6138863" cy="630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 smtClean="0"/>
              <a:t>Urban Sewage in 2025</a:t>
            </a:r>
          </a:p>
        </p:txBody>
      </p:sp>
      <p:sp>
        <p:nvSpPr>
          <p:cNvPr id="123" name="Pentagon 122"/>
          <p:cNvSpPr/>
          <p:nvPr/>
        </p:nvSpPr>
        <p:spPr>
          <a:xfrm>
            <a:off x="304800" y="4953000"/>
            <a:ext cx="582613" cy="1143000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992188" y="5029200"/>
            <a:ext cx="777875" cy="1146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0000"/>
                </a:solidFill>
              </a:rPr>
              <a:t>15%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666666"/>
                </a:solidFill>
              </a:rPr>
              <a:t>OD /  Open Discharge</a:t>
            </a:r>
          </a:p>
        </p:txBody>
      </p:sp>
      <p:sp>
        <p:nvSpPr>
          <p:cNvPr id="61445" name="TextBox 87"/>
          <p:cNvSpPr txBox="1">
            <a:spLocks noChangeArrowheads="1"/>
          </p:cNvSpPr>
          <p:nvPr/>
        </p:nvSpPr>
        <p:spPr bwMode="auto">
          <a:xfrm>
            <a:off x="141288" y="6484938"/>
            <a:ext cx="3557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400" i="1" u="sng"/>
              <a:t>Please see next page for key observations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514600" y="4114800"/>
            <a:ext cx="857250" cy="768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666666"/>
                </a:solidFill>
              </a:rPr>
              <a:t>Un-Safely Emptied </a:t>
            </a:r>
            <a:r>
              <a:rPr lang="en-US" sz="1050" b="1" dirty="0">
                <a:solidFill>
                  <a:srgbClr val="666666"/>
                </a:solidFill>
              </a:rPr>
              <a:t>(11%)</a:t>
            </a:r>
            <a:endParaRPr lang="en-US" sz="800" b="1" dirty="0">
              <a:solidFill>
                <a:srgbClr val="666666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7813675" y="2781300"/>
            <a:ext cx="866775" cy="74612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19.5%</a:t>
            </a:r>
          </a:p>
        </p:txBody>
      </p:sp>
      <p:grpSp>
        <p:nvGrpSpPr>
          <p:cNvPr id="61448" name="Group 69"/>
          <p:cNvGrpSpPr>
            <a:grpSpLocks/>
          </p:cNvGrpSpPr>
          <p:nvPr/>
        </p:nvGrpSpPr>
        <p:grpSpPr bwMode="auto">
          <a:xfrm>
            <a:off x="582613" y="1000125"/>
            <a:ext cx="8129587" cy="3876675"/>
            <a:chOff x="582103" y="989032"/>
            <a:chExt cx="8106563" cy="3875893"/>
          </a:xfrm>
        </p:grpSpPr>
        <p:grpSp>
          <p:nvGrpSpPr>
            <p:cNvPr id="61485" name="Group 50"/>
            <p:cNvGrpSpPr>
              <a:grpSpLocks/>
            </p:cNvGrpSpPr>
            <p:nvPr/>
          </p:nvGrpSpPr>
          <p:grpSpPr bwMode="auto">
            <a:xfrm>
              <a:off x="582103" y="989032"/>
              <a:ext cx="8001000" cy="493931"/>
              <a:chOff x="2232" y="3031629"/>
              <a:chExt cx="9139535" cy="794742"/>
            </a:xfrm>
          </p:grpSpPr>
          <p:grpSp>
            <p:nvGrpSpPr>
              <p:cNvPr id="61511" name="Group 5"/>
              <p:cNvGrpSpPr>
                <a:grpSpLocks/>
              </p:cNvGrpSpPr>
              <p:nvPr/>
            </p:nvGrpSpPr>
            <p:grpSpPr bwMode="auto">
              <a:xfrm>
                <a:off x="2232" y="3031629"/>
                <a:ext cx="1986855" cy="794742"/>
                <a:chOff x="2232" y="1865610"/>
                <a:chExt cx="1986855" cy="794742"/>
              </a:xfrm>
            </p:grpSpPr>
            <p:sp>
              <p:nvSpPr>
                <p:cNvPr id="102" name="Chevron 101"/>
                <p:cNvSpPr/>
                <p:nvPr/>
              </p:nvSpPr>
              <p:spPr>
                <a:xfrm>
                  <a:off x="2232" y="1865610"/>
                  <a:ext cx="1987282" cy="794230"/>
                </a:xfrm>
                <a:prstGeom prst="chevron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03" name="Chevron 4"/>
                <p:cNvSpPr/>
                <p:nvPr/>
              </p:nvSpPr>
              <p:spPr>
                <a:xfrm>
                  <a:off x="318678" y="1865610"/>
                  <a:ext cx="1347158" cy="79423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64008" tIns="21336" rIns="21336" bIns="21336" spcCol="1270" anchor="ctr"/>
                <a:lstStyle/>
                <a:p>
                  <a:pPr algn="ctr" defTabSz="7112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b="1" dirty="0"/>
                    <a:t>Containment</a:t>
                  </a:r>
                </a:p>
              </p:txBody>
            </p:sp>
          </p:grpSp>
          <p:grpSp>
            <p:nvGrpSpPr>
              <p:cNvPr id="61512" name="Group 6"/>
              <p:cNvGrpSpPr>
                <a:grpSpLocks/>
              </p:cNvGrpSpPr>
              <p:nvPr/>
            </p:nvGrpSpPr>
            <p:grpSpPr bwMode="auto">
              <a:xfrm>
                <a:off x="1790402" y="3031629"/>
                <a:ext cx="1986855" cy="794742"/>
                <a:chOff x="1790402" y="1865610"/>
                <a:chExt cx="1986855" cy="794742"/>
              </a:xfrm>
            </p:grpSpPr>
            <p:sp>
              <p:nvSpPr>
                <p:cNvPr id="100" name="Chevron 99"/>
                <p:cNvSpPr/>
                <p:nvPr/>
              </p:nvSpPr>
              <p:spPr>
                <a:xfrm>
                  <a:off x="1790605" y="1865610"/>
                  <a:ext cx="1987283" cy="794230"/>
                </a:xfrm>
                <a:prstGeom prst="chevron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01" name="Chevron 6"/>
                <p:cNvSpPr/>
                <p:nvPr/>
              </p:nvSpPr>
              <p:spPr>
                <a:xfrm>
                  <a:off x="2058228" y="1865610"/>
                  <a:ext cx="1457461" cy="79423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64008" tIns="21336" rIns="21336" bIns="21336" spcCol="1270" anchor="ctr"/>
                <a:lstStyle/>
                <a:p>
                  <a:pPr algn="ctr" defTabSz="7112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b="1" dirty="0"/>
                    <a:t>Emptying</a:t>
                  </a:r>
                </a:p>
              </p:txBody>
            </p:sp>
          </p:grpSp>
          <p:grpSp>
            <p:nvGrpSpPr>
              <p:cNvPr id="61513" name="Group 7"/>
              <p:cNvGrpSpPr>
                <a:grpSpLocks/>
              </p:cNvGrpSpPr>
              <p:nvPr/>
            </p:nvGrpSpPr>
            <p:grpSpPr bwMode="auto">
              <a:xfrm>
                <a:off x="3578572" y="3031629"/>
                <a:ext cx="1986855" cy="794742"/>
                <a:chOff x="3578572" y="1865610"/>
                <a:chExt cx="1986855" cy="794742"/>
              </a:xfrm>
            </p:grpSpPr>
            <p:sp>
              <p:nvSpPr>
                <p:cNvPr id="98" name="Chevron 97"/>
                <p:cNvSpPr/>
                <p:nvPr/>
              </p:nvSpPr>
              <p:spPr>
                <a:xfrm>
                  <a:off x="3578979" y="1865610"/>
                  <a:ext cx="1985474" cy="794230"/>
                </a:xfrm>
                <a:prstGeom prst="chevron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99" name="Chevron 8"/>
                <p:cNvSpPr/>
                <p:nvPr/>
              </p:nvSpPr>
              <p:spPr>
                <a:xfrm>
                  <a:off x="3857451" y="1865610"/>
                  <a:ext cx="1372472" cy="79423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64008" tIns="21336" rIns="21336" bIns="21336" spcCol="1270" anchor="ctr"/>
                <a:lstStyle/>
                <a:p>
                  <a:pPr algn="ctr" defTabSz="7112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b="1" dirty="0"/>
                    <a:t>Transport</a:t>
                  </a:r>
                </a:p>
              </p:txBody>
            </p:sp>
          </p:grpSp>
          <p:grpSp>
            <p:nvGrpSpPr>
              <p:cNvPr id="61514" name="Group 8"/>
              <p:cNvGrpSpPr>
                <a:grpSpLocks/>
              </p:cNvGrpSpPr>
              <p:nvPr/>
            </p:nvGrpSpPr>
            <p:grpSpPr bwMode="auto">
              <a:xfrm>
                <a:off x="5366742" y="3031629"/>
                <a:ext cx="1986855" cy="794742"/>
                <a:chOff x="5366742" y="1865610"/>
                <a:chExt cx="1986855" cy="794742"/>
              </a:xfrm>
            </p:grpSpPr>
            <p:sp>
              <p:nvSpPr>
                <p:cNvPr id="96" name="Chevron 95"/>
                <p:cNvSpPr/>
                <p:nvPr/>
              </p:nvSpPr>
              <p:spPr>
                <a:xfrm>
                  <a:off x="5365544" y="1865610"/>
                  <a:ext cx="1987282" cy="794230"/>
                </a:xfrm>
                <a:prstGeom prst="chevron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97" name="Chevron 10"/>
                <p:cNvSpPr/>
                <p:nvPr/>
              </p:nvSpPr>
              <p:spPr>
                <a:xfrm>
                  <a:off x="5600618" y="1865610"/>
                  <a:ext cx="1446612" cy="79423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64008" tIns="21336" rIns="21336" bIns="21336" spcCol="1270" anchor="ctr"/>
                <a:lstStyle/>
                <a:p>
                  <a:pPr algn="ctr" defTabSz="7112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b="1" dirty="0"/>
                    <a:t>Treatment</a:t>
                  </a:r>
                </a:p>
              </p:txBody>
            </p:sp>
          </p:grpSp>
          <p:grpSp>
            <p:nvGrpSpPr>
              <p:cNvPr id="61515" name="Group 9"/>
              <p:cNvGrpSpPr>
                <a:grpSpLocks/>
              </p:cNvGrpSpPr>
              <p:nvPr/>
            </p:nvGrpSpPr>
            <p:grpSpPr bwMode="auto">
              <a:xfrm>
                <a:off x="7154912" y="3031629"/>
                <a:ext cx="1986855" cy="794742"/>
                <a:chOff x="7154912" y="1865610"/>
                <a:chExt cx="1986855" cy="794742"/>
              </a:xfrm>
            </p:grpSpPr>
            <p:sp>
              <p:nvSpPr>
                <p:cNvPr id="94" name="Chevron 93"/>
                <p:cNvSpPr/>
                <p:nvPr/>
              </p:nvSpPr>
              <p:spPr>
                <a:xfrm>
                  <a:off x="7153915" y="1865610"/>
                  <a:ext cx="1987283" cy="794230"/>
                </a:xfrm>
                <a:prstGeom prst="chevron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95" name="Chevron 12"/>
                <p:cNvSpPr/>
                <p:nvPr/>
              </p:nvSpPr>
              <p:spPr>
                <a:xfrm>
                  <a:off x="7410689" y="1865610"/>
                  <a:ext cx="1439379" cy="79423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64008" tIns="21336" rIns="21336" bIns="21336" spcCol="1270" anchor="ctr"/>
                <a:lstStyle/>
                <a:p>
                  <a:pPr algn="ctr" defTabSz="711200" fontAlgn="auto">
                    <a:lnSpc>
                      <a:spcPct val="90000"/>
                    </a:lnSpc>
                    <a:spcAft>
                      <a:spcPts val="0"/>
                    </a:spcAft>
                    <a:defRPr/>
                  </a:pPr>
                  <a:r>
                    <a:rPr lang="en-US" sz="1400" b="1" dirty="0"/>
                    <a:t>Reuse/</a:t>
                  </a:r>
                </a:p>
                <a:p>
                  <a:pPr algn="ctr" defTabSz="711200" fontAlgn="auto">
                    <a:lnSpc>
                      <a:spcPct val="90000"/>
                    </a:lnSpc>
                    <a:spcAft>
                      <a:spcPts val="0"/>
                    </a:spcAft>
                    <a:defRPr/>
                  </a:pPr>
                  <a:r>
                    <a:rPr lang="en-US" sz="1400" b="1" dirty="0"/>
                    <a:t>Disposal</a:t>
                  </a:r>
                </a:p>
              </p:txBody>
            </p:sp>
          </p:grpSp>
        </p:grpSp>
        <p:sp>
          <p:nvSpPr>
            <p:cNvPr id="106" name="Pentagon 105"/>
            <p:cNvSpPr/>
            <p:nvPr/>
          </p:nvSpPr>
          <p:spPr>
            <a:xfrm>
              <a:off x="6852381" y="1614381"/>
              <a:ext cx="1127099" cy="82533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/>
            </a:p>
          </p:txBody>
        </p:sp>
        <p:sp>
          <p:nvSpPr>
            <p:cNvPr id="108" name="Pentagon 107"/>
            <p:cNvSpPr/>
            <p:nvPr/>
          </p:nvSpPr>
          <p:spPr>
            <a:xfrm>
              <a:off x="5422929" y="3165056"/>
              <a:ext cx="313435" cy="165067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" name="Pentagon 108"/>
            <p:cNvSpPr/>
            <p:nvPr/>
          </p:nvSpPr>
          <p:spPr>
            <a:xfrm>
              <a:off x="3414097" y="1628666"/>
              <a:ext cx="2298522" cy="82533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0" name="Pentagon 109"/>
            <p:cNvSpPr/>
            <p:nvPr/>
          </p:nvSpPr>
          <p:spPr>
            <a:xfrm>
              <a:off x="3437842" y="1925468"/>
              <a:ext cx="2235202" cy="26983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2" name="Pentagon 111"/>
            <p:cNvSpPr/>
            <p:nvPr/>
          </p:nvSpPr>
          <p:spPr>
            <a:xfrm>
              <a:off x="3423595" y="3182514"/>
              <a:ext cx="569881" cy="214270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7" name="Pentagon 116"/>
            <p:cNvSpPr/>
            <p:nvPr/>
          </p:nvSpPr>
          <p:spPr>
            <a:xfrm>
              <a:off x="1829510" y="2665094"/>
              <a:ext cx="664862" cy="73010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8" name="Pentagon 117"/>
            <p:cNvSpPr/>
            <p:nvPr/>
          </p:nvSpPr>
          <p:spPr>
            <a:xfrm>
              <a:off x="1829510" y="1900073"/>
              <a:ext cx="652198" cy="182526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0" name="Pentagon 119"/>
            <p:cNvSpPr/>
            <p:nvPr/>
          </p:nvSpPr>
          <p:spPr>
            <a:xfrm>
              <a:off x="3423595" y="2231794"/>
              <a:ext cx="579379" cy="55551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494" name="Rectangle 129"/>
            <p:cNvSpPr>
              <a:spLocks noChangeArrowheads="1"/>
            </p:cNvSpPr>
            <p:nvPr/>
          </p:nvSpPr>
          <p:spPr bwMode="auto">
            <a:xfrm>
              <a:off x="8005908" y="2338305"/>
              <a:ext cx="6827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IE" altLang="en-US" sz="1400" b="1">
                  <a:solidFill>
                    <a:srgbClr val="00B050"/>
                  </a:solidFill>
                </a:rPr>
                <a:t>5%</a:t>
              </a:r>
              <a:endParaRPr lang="en-US" altLang="en-US" sz="1400">
                <a:solidFill>
                  <a:srgbClr val="00B050"/>
                </a:solidFill>
              </a:endParaRPr>
            </a:p>
          </p:txBody>
        </p:sp>
        <p:sp>
          <p:nvSpPr>
            <p:cNvPr id="61495" name="Rectangle 130"/>
            <p:cNvSpPr>
              <a:spLocks noChangeArrowheads="1"/>
            </p:cNvSpPr>
            <p:nvPr/>
          </p:nvSpPr>
          <p:spPr bwMode="auto">
            <a:xfrm>
              <a:off x="7968346" y="3562591"/>
              <a:ext cx="71252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IE" altLang="en-US" sz="1400" b="1">
                  <a:solidFill>
                    <a:srgbClr val="00B050"/>
                  </a:solidFill>
                </a:rPr>
                <a:t>3%</a:t>
              </a:r>
              <a:endParaRPr lang="en-US" altLang="en-US" sz="1400">
                <a:solidFill>
                  <a:srgbClr val="00B050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518116" y="1603271"/>
              <a:ext cx="865904" cy="73645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rIns="1828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Centralized System  </a:t>
              </a:r>
              <a:r>
                <a:rPr lang="en-US" sz="1050" b="1" dirty="0">
                  <a:solidFill>
                    <a:srgbClr val="666666"/>
                  </a:solidFill>
                </a:rPr>
                <a:t>(20%)</a:t>
              </a:r>
              <a:endParaRPr lang="en-US" sz="800" b="1" dirty="0">
                <a:solidFill>
                  <a:srgbClr val="666666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529198" y="2458760"/>
              <a:ext cx="878567" cy="45075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Decentralized systems </a:t>
              </a:r>
              <a:r>
                <a:rPr lang="en-US" sz="1000" b="1" dirty="0">
                  <a:solidFill>
                    <a:srgbClr val="666666"/>
                  </a:solidFill>
                </a:rPr>
                <a:t>(6%)</a:t>
              </a:r>
              <a:endParaRPr lang="en-US" sz="800" b="1" dirty="0">
                <a:solidFill>
                  <a:srgbClr val="666666"/>
                </a:solidFill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001392" y="3076174"/>
              <a:ext cx="1389878" cy="26029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Legally dumped  (26.0%) 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731615" y="2339722"/>
              <a:ext cx="1078026" cy="29680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Effectively Treated  (4.6%)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744279" y="1865155"/>
              <a:ext cx="1078026" cy="32061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Not Effectively Treated (3%)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01599" y="1531847"/>
              <a:ext cx="791502" cy="129672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FF0000"/>
                  </a:solidFill>
                </a:rPr>
                <a:t>26%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666666"/>
                  </a:solidFill>
                </a:rPr>
                <a:t>WC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001599" y="2874602"/>
              <a:ext cx="780421" cy="199032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rIns="1828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FF0000"/>
                  </a:solidFill>
                </a:rPr>
                <a:t>59%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666666"/>
                  </a:solidFill>
                </a:rPr>
                <a:t>On-Site Facility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518116" y="3036494"/>
              <a:ext cx="865904" cy="9142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S</a:t>
              </a:r>
              <a:r>
                <a:rPr lang="en-US" sz="900" b="1" dirty="0">
                  <a:solidFill>
                    <a:srgbClr val="666666"/>
                  </a:solidFill>
                </a:rPr>
                <a:t>afely Emptied </a:t>
              </a:r>
              <a:r>
                <a:rPr lang="en-US" sz="1050" b="1" dirty="0">
                  <a:solidFill>
                    <a:srgbClr val="666666"/>
                  </a:solidFill>
                </a:rPr>
                <a:t>(48%)</a:t>
              </a:r>
              <a:endParaRPr lang="en-US" sz="1000" b="1" dirty="0">
                <a:solidFill>
                  <a:srgbClr val="666666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768024" y="3585658"/>
              <a:ext cx="1054281" cy="4396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rIns="1828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Safely Abandoned (2.88%)</a:t>
              </a:r>
            </a:p>
          </p:txBody>
        </p:sp>
        <p:sp>
          <p:nvSpPr>
            <p:cNvPr id="78" name="Pentagon 77"/>
            <p:cNvSpPr/>
            <p:nvPr/>
          </p:nvSpPr>
          <p:spPr>
            <a:xfrm>
              <a:off x="1824761" y="3188863"/>
              <a:ext cx="656947" cy="685662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Pentagon 79"/>
            <p:cNvSpPr/>
            <p:nvPr/>
          </p:nvSpPr>
          <p:spPr>
            <a:xfrm>
              <a:off x="1824761" y="4255448"/>
              <a:ext cx="639534" cy="349180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063128" y="2042919"/>
              <a:ext cx="1076443" cy="3793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Leakage  includes DEWATS (5%+0.6%)</a:t>
              </a:r>
            </a:p>
          </p:txBody>
        </p:sp>
        <p:sp>
          <p:nvSpPr>
            <p:cNvPr id="84" name="Pentagon 83"/>
            <p:cNvSpPr/>
            <p:nvPr/>
          </p:nvSpPr>
          <p:spPr>
            <a:xfrm>
              <a:off x="3426761" y="3479318"/>
              <a:ext cx="557217" cy="109515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990310" y="3379325"/>
              <a:ext cx="1413623" cy="2539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rgbClr val="666666"/>
                  </a:solidFill>
                </a:rPr>
                <a:t>Illegally dumped  (19.2%)</a:t>
              </a:r>
            </a:p>
          </p:txBody>
        </p:sp>
        <p:sp>
          <p:nvSpPr>
            <p:cNvPr id="89" name="Pentagon 88"/>
            <p:cNvSpPr/>
            <p:nvPr/>
          </p:nvSpPr>
          <p:spPr>
            <a:xfrm>
              <a:off x="3447340" y="2822225"/>
              <a:ext cx="2284274" cy="19046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3" name="Pentagon 112"/>
          <p:cNvSpPr/>
          <p:nvPr/>
        </p:nvSpPr>
        <p:spPr>
          <a:xfrm>
            <a:off x="6864350" y="2528888"/>
            <a:ext cx="1150938" cy="3651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/>
          </a:p>
        </p:txBody>
      </p:sp>
      <p:sp>
        <p:nvSpPr>
          <p:cNvPr id="61450" name="Rectangle 114"/>
          <p:cNvSpPr>
            <a:spLocks noChangeArrowheads="1"/>
          </p:cNvSpPr>
          <p:nvPr/>
        </p:nvSpPr>
        <p:spPr bwMode="auto">
          <a:xfrm>
            <a:off x="7991475" y="1520825"/>
            <a:ext cx="6778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IE" altLang="en-US" sz="1400" b="1">
                <a:solidFill>
                  <a:srgbClr val="00B050"/>
                </a:solidFill>
              </a:rPr>
              <a:t> 12%</a:t>
            </a:r>
            <a:endParaRPr lang="en-US" altLang="en-US" sz="1400">
              <a:solidFill>
                <a:srgbClr val="00B050"/>
              </a:solidFill>
            </a:endParaRPr>
          </a:p>
        </p:txBody>
      </p:sp>
      <p:sp>
        <p:nvSpPr>
          <p:cNvPr id="116" name="Pentagon 115"/>
          <p:cNvSpPr/>
          <p:nvPr/>
        </p:nvSpPr>
        <p:spPr>
          <a:xfrm>
            <a:off x="6875463" y="3714750"/>
            <a:ext cx="1128712" cy="2698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/>
          </a:p>
        </p:txBody>
      </p:sp>
      <p:sp>
        <p:nvSpPr>
          <p:cNvPr id="119" name="Pentagon 118"/>
          <p:cNvSpPr/>
          <p:nvPr/>
        </p:nvSpPr>
        <p:spPr>
          <a:xfrm>
            <a:off x="3408363" y="3752850"/>
            <a:ext cx="2363787" cy="26988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/>
          </a:p>
        </p:txBody>
      </p:sp>
      <p:sp>
        <p:nvSpPr>
          <p:cNvPr id="132" name="Rectangle 131"/>
          <p:cNvSpPr/>
          <p:nvPr/>
        </p:nvSpPr>
        <p:spPr>
          <a:xfrm>
            <a:off x="5759450" y="3109913"/>
            <a:ext cx="1068388" cy="379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666666"/>
                </a:solidFill>
              </a:rPr>
              <a:t>Not Effectively Treated (26. %)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748338" y="2695575"/>
            <a:ext cx="1079500" cy="3444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666666"/>
                </a:solidFill>
              </a:rPr>
              <a:t>Not Effectively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666666"/>
                </a:solidFill>
              </a:rPr>
              <a:t>Treated (0.81%)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5748338" y="1517650"/>
            <a:ext cx="1079500" cy="300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rgbClr val="666666"/>
                </a:solidFill>
              </a:rPr>
              <a:t>Effectively Treated  (12%)</a:t>
            </a:r>
          </a:p>
        </p:txBody>
      </p:sp>
      <p:sp>
        <p:nvSpPr>
          <p:cNvPr id="144" name="Pentagon 143"/>
          <p:cNvSpPr/>
          <p:nvPr/>
        </p:nvSpPr>
        <p:spPr>
          <a:xfrm>
            <a:off x="3482975" y="2535238"/>
            <a:ext cx="2181225" cy="36512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1828800" y="1900238"/>
            <a:ext cx="6894513" cy="4625975"/>
            <a:chOff x="1828800" y="1900057"/>
            <a:chExt cx="6894828" cy="4625853"/>
          </a:xfrm>
        </p:grpSpPr>
        <p:sp>
          <p:nvSpPr>
            <p:cNvPr id="61466" name="Rectangle 127"/>
            <p:cNvSpPr>
              <a:spLocks noChangeArrowheads="1"/>
            </p:cNvSpPr>
            <p:nvPr/>
          </p:nvSpPr>
          <p:spPr bwMode="auto">
            <a:xfrm>
              <a:off x="3373274" y="5960833"/>
              <a:ext cx="5338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IE" altLang="en-US" sz="1400" b="1">
                  <a:solidFill>
                    <a:srgbClr val="C00000"/>
                  </a:solidFill>
                </a:rPr>
                <a:t>11%</a:t>
              </a:r>
              <a:endParaRPr lang="en-US" altLang="en-US" sz="1400"/>
            </a:p>
          </p:txBody>
        </p:sp>
        <p:grpSp>
          <p:nvGrpSpPr>
            <p:cNvPr id="61467" name="Group 84"/>
            <p:cNvGrpSpPr>
              <a:grpSpLocks/>
            </p:cNvGrpSpPr>
            <p:nvPr/>
          </p:nvGrpSpPr>
          <p:grpSpPr bwMode="auto">
            <a:xfrm>
              <a:off x="1828800" y="1900057"/>
              <a:ext cx="6894828" cy="4625853"/>
              <a:chOff x="1828800" y="1900057"/>
              <a:chExt cx="6894828" cy="4625853"/>
            </a:xfrm>
          </p:grpSpPr>
          <p:sp>
            <p:nvSpPr>
              <p:cNvPr id="61468" name="Rectangle 126"/>
              <p:cNvSpPr>
                <a:spLocks noChangeArrowheads="1"/>
              </p:cNvSpPr>
              <p:nvPr/>
            </p:nvSpPr>
            <p:spPr bwMode="auto">
              <a:xfrm>
                <a:off x="2780025" y="5961411"/>
                <a:ext cx="83869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altLang="en-US" sz="1400" b="1">
                    <a:solidFill>
                      <a:srgbClr val="C00000"/>
                    </a:solidFill>
                  </a:rPr>
                  <a:t>15</a:t>
                </a:r>
                <a:r>
                  <a:rPr lang="en-IE" altLang="en-US" sz="1400" b="1">
                    <a:solidFill>
                      <a:srgbClr val="C00000"/>
                    </a:solidFill>
                  </a:rPr>
                  <a:t>%</a:t>
                </a:r>
                <a:endParaRPr lang="en-US" altLang="en-US" sz="1400"/>
              </a:p>
            </p:txBody>
          </p:sp>
          <p:sp>
            <p:nvSpPr>
              <p:cNvPr id="61469" name="Rectangle 128"/>
              <p:cNvSpPr>
                <a:spLocks noChangeArrowheads="1"/>
              </p:cNvSpPr>
              <p:nvPr/>
            </p:nvSpPr>
            <p:spPr bwMode="auto">
              <a:xfrm>
                <a:off x="6816427" y="5960834"/>
                <a:ext cx="106878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IE" altLang="en-US" sz="1400" b="1">
                    <a:solidFill>
                      <a:srgbClr val="C00000"/>
                    </a:solidFill>
                  </a:rPr>
                  <a:t>   30%</a:t>
                </a:r>
                <a:endParaRPr lang="en-US" altLang="en-US" sz="1400"/>
              </a:p>
            </p:txBody>
          </p:sp>
          <p:sp>
            <p:nvSpPr>
              <p:cNvPr id="61470" name="Rectangle 134"/>
              <p:cNvSpPr>
                <a:spLocks noChangeArrowheads="1"/>
              </p:cNvSpPr>
              <p:nvPr/>
            </p:nvSpPr>
            <p:spPr bwMode="auto">
              <a:xfrm>
                <a:off x="5346692" y="5960833"/>
                <a:ext cx="54373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IE" altLang="en-US" sz="1400" b="1">
                    <a:solidFill>
                      <a:srgbClr val="C00000"/>
                    </a:solidFill>
                  </a:rPr>
                  <a:t>19%</a:t>
                </a:r>
                <a:endParaRPr lang="en-US" altLang="en-US" sz="1400"/>
              </a:p>
            </p:txBody>
          </p:sp>
          <p:sp>
            <p:nvSpPr>
              <p:cNvPr id="61471" name="Rectangle 150"/>
              <p:cNvSpPr>
                <a:spLocks noChangeArrowheads="1"/>
              </p:cNvSpPr>
              <p:nvPr/>
            </p:nvSpPr>
            <p:spPr bwMode="auto">
              <a:xfrm>
                <a:off x="7481454" y="5960833"/>
                <a:ext cx="68877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IE" altLang="en-US" sz="1400" b="1">
                    <a:solidFill>
                      <a:srgbClr val="C00000"/>
                    </a:solidFill>
                  </a:rPr>
                  <a:t>  6%</a:t>
                </a:r>
                <a:endParaRPr lang="en-US" altLang="en-US" sz="1400"/>
              </a:p>
            </p:txBody>
          </p:sp>
          <p:sp>
            <p:nvSpPr>
              <p:cNvPr id="104" name="Bent Arrow 103"/>
              <p:cNvSpPr/>
              <p:nvPr/>
            </p:nvSpPr>
            <p:spPr>
              <a:xfrm rot="5400000">
                <a:off x="4607980" y="2802433"/>
                <a:ext cx="3716240" cy="2600444"/>
              </a:xfrm>
              <a:prstGeom prst="bentArrow">
                <a:avLst>
                  <a:gd name="adj1" fmla="val 2208"/>
                  <a:gd name="adj2" fmla="val 2017"/>
                  <a:gd name="adj3" fmla="val 3811"/>
                  <a:gd name="adj4" fmla="val 21379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Bent Arrow 104"/>
              <p:cNvSpPr/>
              <p:nvPr/>
            </p:nvSpPr>
            <p:spPr>
              <a:xfrm rot="5400000">
                <a:off x="2582966" y="4957493"/>
                <a:ext cx="1912888" cy="214323"/>
              </a:xfrm>
              <a:prstGeom prst="bentArrow">
                <a:avLst>
                  <a:gd name="adj1" fmla="val 31977"/>
                  <a:gd name="adj2" fmla="val 37791"/>
                  <a:gd name="adj3" fmla="val 29831"/>
                  <a:gd name="adj4" fmla="val 4375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474" name="TextBox 124"/>
              <p:cNvSpPr txBox="1">
                <a:spLocks noChangeArrowheads="1"/>
              </p:cNvSpPr>
              <p:nvPr/>
            </p:nvSpPr>
            <p:spPr bwMode="auto">
              <a:xfrm>
                <a:off x="1941828" y="6218133"/>
                <a:ext cx="2590800" cy="30777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rgbClr val="92D05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IE" altLang="en-US" sz="1400">
                    <a:solidFill>
                      <a:schemeClr val="bg1"/>
                    </a:solidFill>
                  </a:rPr>
                  <a:t>Domestic Environment </a:t>
                </a:r>
              </a:p>
            </p:txBody>
          </p:sp>
          <p:sp>
            <p:nvSpPr>
              <p:cNvPr id="61475" name="TextBox 125"/>
              <p:cNvSpPr txBox="1">
                <a:spLocks noChangeArrowheads="1"/>
              </p:cNvSpPr>
              <p:nvPr/>
            </p:nvSpPr>
            <p:spPr bwMode="auto">
              <a:xfrm>
                <a:off x="6742428" y="6218133"/>
                <a:ext cx="1981200" cy="30777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rgbClr val="92D05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IE" altLang="en-US" sz="1400">
                    <a:solidFill>
                      <a:schemeClr val="bg1"/>
                    </a:solidFill>
                  </a:rPr>
                  <a:t>Receiving Waters</a:t>
                </a:r>
                <a:endParaRPr lang="en-US" alt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134" name="Bent Arrow 133"/>
              <p:cNvSpPr/>
              <p:nvPr/>
            </p:nvSpPr>
            <p:spPr>
              <a:xfrm rot="5400000">
                <a:off x="4346780" y="4595551"/>
                <a:ext cx="2505009" cy="273062"/>
              </a:xfrm>
              <a:prstGeom prst="bentArrow">
                <a:avLst>
                  <a:gd name="adj1" fmla="val 38696"/>
                  <a:gd name="adj2" fmla="val 45996"/>
                  <a:gd name="adj3" fmla="val 29831"/>
                  <a:gd name="adj4" fmla="val 4375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477" name="TextBox 135"/>
              <p:cNvSpPr txBox="1">
                <a:spLocks noChangeArrowheads="1"/>
              </p:cNvSpPr>
              <p:nvPr/>
            </p:nvSpPr>
            <p:spPr bwMode="auto">
              <a:xfrm>
                <a:off x="4685028" y="6218133"/>
                <a:ext cx="1905000" cy="307777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rgbClr val="92D05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/>
                <a:r>
                  <a:rPr lang="en-IE" altLang="en-US" sz="1400">
                    <a:solidFill>
                      <a:schemeClr val="bg1"/>
                    </a:solidFill>
                  </a:rPr>
                  <a:t>Agriculture field</a:t>
                </a:r>
                <a:endParaRPr lang="en-US" altLang="en-US" sz="14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61478" name="Group 72"/>
              <p:cNvGrpSpPr>
                <a:grpSpLocks/>
              </p:cNvGrpSpPr>
              <p:nvPr/>
            </p:nvGrpSpPr>
            <p:grpSpPr bwMode="auto">
              <a:xfrm>
                <a:off x="1828800" y="5257811"/>
                <a:ext cx="1295399" cy="774291"/>
                <a:chOff x="2026387" y="5427380"/>
                <a:chExt cx="1090862" cy="339727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2026387" y="5427257"/>
                  <a:ext cx="1078881" cy="100298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Pentagon 138"/>
                <p:cNvSpPr/>
                <p:nvPr/>
              </p:nvSpPr>
              <p:spPr>
                <a:xfrm rot="5400000">
                  <a:off x="2858452" y="5508306"/>
                  <a:ext cx="306465" cy="211231"/>
                </a:xfrm>
                <a:prstGeom prst="homePlat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0" name="Bent Arrow 149"/>
              <p:cNvSpPr/>
              <p:nvPr/>
            </p:nvSpPr>
            <p:spPr>
              <a:xfrm rot="5400000">
                <a:off x="5735916" y="4298686"/>
                <a:ext cx="2766939" cy="535012"/>
              </a:xfrm>
              <a:prstGeom prst="bentArrow">
                <a:avLst>
                  <a:gd name="adj1" fmla="val 54341"/>
                  <a:gd name="adj2" fmla="val 37791"/>
                  <a:gd name="adj3" fmla="val 29831"/>
                  <a:gd name="adj4" fmla="val 4375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Oval 151"/>
              <p:cNvSpPr>
                <a:spLocks noChangeAspect="1"/>
              </p:cNvSpPr>
              <p:nvPr/>
            </p:nvSpPr>
            <p:spPr>
              <a:xfrm>
                <a:off x="7779022" y="5271818"/>
                <a:ext cx="866815" cy="685782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80.5%</a:t>
                </a:r>
              </a:p>
            </p:txBody>
          </p:sp>
          <p:sp>
            <p:nvSpPr>
              <p:cNvPr id="145" name="Bent Arrow 144"/>
              <p:cNvSpPr/>
              <p:nvPr/>
            </p:nvSpPr>
            <p:spPr>
              <a:xfrm rot="5400000">
                <a:off x="5706549" y="3996281"/>
                <a:ext cx="2860600" cy="379430"/>
              </a:xfrm>
              <a:prstGeom prst="bentArrow">
                <a:avLst>
                  <a:gd name="adj1" fmla="val 54341"/>
                  <a:gd name="adj2" fmla="val 37791"/>
                  <a:gd name="adj3" fmla="val 29831"/>
                  <a:gd name="adj4" fmla="val 4375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Bent Arrow 145"/>
              <p:cNvSpPr/>
              <p:nvPr/>
            </p:nvSpPr>
            <p:spPr>
              <a:xfrm rot="5400000">
                <a:off x="5676387" y="3218431"/>
                <a:ext cx="2909810" cy="273062"/>
              </a:xfrm>
              <a:prstGeom prst="bentArrow">
                <a:avLst>
                  <a:gd name="adj1" fmla="val 54341"/>
                  <a:gd name="adj2" fmla="val 37791"/>
                  <a:gd name="adj3" fmla="val 29831"/>
                  <a:gd name="adj4" fmla="val 4375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1458" name="TextBox 89"/>
          <p:cNvSpPr txBox="1">
            <a:spLocks noChangeArrowheads="1"/>
          </p:cNvSpPr>
          <p:nvPr/>
        </p:nvSpPr>
        <p:spPr bwMode="auto">
          <a:xfrm>
            <a:off x="4800600" y="6540500"/>
            <a:ext cx="3835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altLang="en-US" sz="1000"/>
              <a:t>CDD Society projections based on Census 2011</a:t>
            </a:r>
          </a:p>
        </p:txBody>
      </p:sp>
      <p:pic>
        <p:nvPicPr>
          <p:cNvPr id="2" name="Picture 2" descr="https://encrypted-tbn3.gstatic.com/images?q=tbn:ANd9GcQDeWKT81wIYOJ7gyFbxhKwLJS4pIPayeib03hbzAT9PLQFWW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2286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0" name="AutoShape 4" descr="http://www.thehindu.com/multimedia/dynamic/00277/30bgp_water_G6M1LJG_277985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61446" name="Picture 6" descr="http://www.thehindu.com/multimedia/dynamic/00277/30bgp_water_G6M1LJG_277985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2286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Pentagon 84"/>
          <p:cNvSpPr/>
          <p:nvPr/>
        </p:nvSpPr>
        <p:spPr>
          <a:xfrm>
            <a:off x="304800" y="3429000"/>
            <a:ext cx="582613" cy="1143000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Pentagon 85"/>
          <p:cNvSpPr/>
          <p:nvPr/>
        </p:nvSpPr>
        <p:spPr>
          <a:xfrm>
            <a:off x="304800" y="1752600"/>
            <a:ext cx="582613" cy="1143000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2" name="Picture 4" descr="http://www.clker.com/cliparts/L/B/3/R/t/V/bushes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029200"/>
            <a:ext cx="2438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1" descr="http://images.clipartpanda.com/feces-clipart-free-vector-feces-clip-art_103037_Feces_clip_art_high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257800"/>
            <a:ext cx="12954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640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268</Words>
  <Application>Microsoft Office PowerPoint</Application>
  <PresentationFormat>On-screen Show (4:3)</PresentationFormat>
  <Paragraphs>86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 SFD in India - 2011</vt:lpstr>
      <vt:lpstr>Urban Sewage in 2025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SFD in India - 2011</dc:title>
  <dc:creator>Praveen Nagaraj</dc:creator>
  <cp:lastModifiedBy>Preethi Grace</cp:lastModifiedBy>
  <cp:revision>4</cp:revision>
  <dcterms:created xsi:type="dcterms:W3CDTF">2016-12-22T16:35:14Z</dcterms:created>
  <dcterms:modified xsi:type="dcterms:W3CDTF">2016-12-27T07:01:15Z</dcterms:modified>
</cp:coreProperties>
</file>