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0" r:id="rId2"/>
    <p:sldId id="351" r:id="rId3"/>
    <p:sldId id="335" r:id="rId4"/>
    <p:sldId id="348" r:id="rId5"/>
    <p:sldId id="336" r:id="rId6"/>
    <p:sldId id="337" r:id="rId7"/>
    <p:sldId id="338" r:id="rId8"/>
    <p:sldId id="339" r:id="rId9"/>
    <p:sldId id="340" r:id="rId10"/>
    <p:sldId id="349" r:id="rId11"/>
    <p:sldId id="35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ith.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9608-D8EE-45D2-9A5C-5B2C3188ADAC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1A09-653C-45AF-BED7-E48E4FD867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025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4B74-A37C-4BC9-8989-905BB04C12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4A64-FA88-435E-88A4-94EC2851A9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66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910F0-1EA9-DB47-AEE4-177CBEED2E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10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>
            <a:lvl1pPr algn="r">
              <a:defRPr lang="en-US" sz="3200" b="1" kern="1200" dirty="0" smtClean="0">
                <a:solidFill>
                  <a:srgbClr val="00A5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62" b="9721"/>
          <a:stretch>
            <a:fillRect/>
          </a:stretch>
        </p:blipFill>
        <p:spPr bwMode="auto">
          <a:xfrm>
            <a:off x="4096028" y="4811625"/>
            <a:ext cx="908377" cy="2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ORDA_South_Asia_Offic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124" y="4763112"/>
            <a:ext cx="57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93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4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1" y="632948"/>
            <a:ext cx="7593431" cy="152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1" y="325138"/>
            <a:ext cx="7593431" cy="307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6ABE3C77-D24E-DE4A-823C-96A11F01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5903" y="4843860"/>
            <a:ext cx="2941602" cy="234552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00000"/>
              </a:lnSpc>
              <a:spcBef>
                <a:spcPts val="0"/>
              </a:spcBef>
              <a:defRPr>
                <a:solidFill>
                  <a:srgbClr val="6D6D6D"/>
                </a:solidFill>
              </a:defRPr>
            </a:lvl1pPr>
            <a:lvl2pPr marL="457200" marR="0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marL="228600" marR="0" lvl="0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d-ID" sz="1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Lato"/>
                <a:cs typeface="Lato"/>
              </a:rPr>
              <a:t>Footer</a:t>
            </a:r>
            <a:r>
              <a:rPr lang="id-ID" sz="1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Lato"/>
                <a:cs typeface="Lato"/>
              </a:rPr>
              <a:t> – </a:t>
            </a:r>
            <a:r>
              <a:rPr lang="id-ID" sz="1000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Lato"/>
                <a:cs typeface="Lato"/>
              </a:rPr>
              <a:t>Text</a:t>
            </a:r>
            <a:r>
              <a:rPr lang="id-ID" sz="1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Lato"/>
                <a:cs typeface="Lato"/>
              </a:rPr>
              <a:t> Can Go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36538" y="1020367"/>
            <a:ext cx="8278812" cy="3525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  <a:lvl2pPr>
              <a:defRPr>
                <a:solidFill>
                  <a:srgbClr val="5C5C5C"/>
                </a:solidFill>
              </a:defRPr>
            </a:lvl2pPr>
            <a:lvl3pPr>
              <a:defRPr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19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ra -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682990" y="4720971"/>
            <a:ext cx="261096" cy="168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71AD-3E44-B34A-BFE3-F02C18C7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28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US" sz="3600" b="1" kern="1200" smtClean="0">
                <a:solidFill>
                  <a:srgbClr val="00A5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62" b="9721"/>
          <a:stretch>
            <a:fillRect/>
          </a:stretch>
        </p:blipFill>
        <p:spPr bwMode="auto">
          <a:xfrm>
            <a:off x="4096028" y="4811625"/>
            <a:ext cx="908377" cy="2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484" y="4789852"/>
            <a:ext cx="683000" cy="3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ORDA_South_Asia_Offic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124" y="4763112"/>
            <a:ext cx="57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79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lang="en-US" sz="3200" b="1" kern="1200" smtClean="0">
                <a:solidFill>
                  <a:srgbClr val="00A5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62" b="9721"/>
          <a:stretch>
            <a:fillRect/>
          </a:stretch>
        </p:blipFill>
        <p:spPr bwMode="auto">
          <a:xfrm>
            <a:off x="4096028" y="4811625"/>
            <a:ext cx="908377" cy="2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484" y="4789852"/>
            <a:ext cx="683000" cy="3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BORDA_South_Asia_Offic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124" y="4763112"/>
            <a:ext cx="57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982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r">
              <a:defRPr lang="en-US" sz="3200" b="1" kern="1200" smtClean="0">
                <a:solidFill>
                  <a:srgbClr val="00A5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62" b="9721"/>
          <a:stretch>
            <a:fillRect/>
          </a:stretch>
        </p:blipFill>
        <p:spPr bwMode="auto">
          <a:xfrm>
            <a:off x="4096028" y="4811625"/>
            <a:ext cx="908377" cy="2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484" y="4789852"/>
            <a:ext cx="683000" cy="3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BORDA_South_Asia_Offic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124" y="4763112"/>
            <a:ext cx="57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657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lang="en-US" sz="3200" b="1" kern="1200" smtClean="0">
                <a:solidFill>
                  <a:srgbClr val="00A5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62" b="9721"/>
          <a:stretch>
            <a:fillRect/>
          </a:stretch>
        </p:blipFill>
        <p:spPr bwMode="auto">
          <a:xfrm>
            <a:off x="4096028" y="4811625"/>
            <a:ext cx="908377" cy="2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484" y="4789852"/>
            <a:ext cx="683000" cy="3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ORDA_South_Asia_Offic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124" y="4763112"/>
            <a:ext cx="57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43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952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44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735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68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62BC-E6A3-4B5C-BFF9-139BD24BCD81}" type="datetimeFigureOut">
              <a:rPr lang="en-IN" smtClean="0"/>
              <a:pPr/>
              <a:t>03-01-2017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5F03-7AE4-48D5-9E22-9087B07EFB3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013" y="756718"/>
            <a:ext cx="9012609" cy="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02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agupta@niua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9.jpeg"/><Relationship Id="rId7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275606"/>
            <a:ext cx="678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Presented by </a:t>
            </a:r>
          </a:p>
          <a:p>
            <a:pPr marL="12700" algn="ctr">
              <a:lnSpc>
                <a:spcPct val="100000"/>
              </a:lnSpc>
            </a:pPr>
            <a:r>
              <a:rPr lang="en-IN" sz="2000" b="1" dirty="0" err="1" smtClean="0">
                <a:latin typeface="Trebuchet MS"/>
                <a:cs typeface="Trebuchet MS"/>
              </a:rPr>
              <a:t>Amresh</a:t>
            </a:r>
            <a:r>
              <a:rPr lang="en-IN" sz="2000" b="1" dirty="0" smtClean="0">
                <a:latin typeface="Trebuchet MS"/>
                <a:cs typeface="Trebuchet MS"/>
              </a:rPr>
              <a:t> </a:t>
            </a:r>
            <a:r>
              <a:rPr lang="en-IN" sz="2000" b="1" dirty="0" err="1" smtClean="0">
                <a:latin typeface="Trebuchet MS"/>
                <a:cs typeface="Trebuchet MS"/>
              </a:rPr>
              <a:t>Sinha</a:t>
            </a:r>
            <a:endParaRPr lang="en-IN" sz="2000" b="1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en-IN" altLang="ja-JP" sz="2000" b="1" dirty="0" smtClean="0">
                <a:cs typeface="HG明朝B"/>
              </a:rPr>
              <a:t>CDD </a:t>
            </a:r>
            <a:r>
              <a:rPr lang="en-IN" altLang="ja-JP" sz="2000" b="1" dirty="0" smtClean="0">
                <a:cs typeface="HG明朝B"/>
              </a:rPr>
              <a:t>Society, </a:t>
            </a:r>
            <a:r>
              <a:rPr lang="en-IN" altLang="ja-JP" sz="2000" b="1" dirty="0" smtClean="0">
                <a:cs typeface="HG明朝B"/>
              </a:rPr>
              <a:t>Bangalore</a:t>
            </a:r>
            <a:endParaRPr lang="en-IN" sz="2000" dirty="0" smtClean="0">
              <a:latin typeface="Trebuchet MS"/>
              <a:cs typeface="Trebuchet MS"/>
            </a:endParaRPr>
          </a:p>
          <a:p>
            <a:pPr marL="50800" algn="ctr">
              <a:lnSpc>
                <a:spcPct val="100000"/>
              </a:lnSpc>
              <a:spcBef>
                <a:spcPts val="5"/>
              </a:spcBef>
            </a:pPr>
            <a:r>
              <a:rPr lang="en-IN" altLang="ja-JP" sz="2000" b="1" dirty="0" smtClean="0">
                <a:solidFill>
                  <a:schemeClr val="bg1"/>
                </a:solidFill>
                <a:cs typeface="HG明朝B"/>
              </a:rPr>
              <a:t>CDD Society Bangalore</a:t>
            </a:r>
            <a:endParaRPr lang="en-IN" sz="2400" b="1" dirty="0" smtClean="0"/>
          </a:p>
          <a:p>
            <a:pPr algn="ctr"/>
            <a:r>
              <a:rPr lang="en-IN" sz="2000" b="1" dirty="0" smtClean="0"/>
              <a:t>Date: December 23rd &amp; 24th 2016</a:t>
            </a:r>
          </a:p>
          <a:p>
            <a:pPr algn="ctr"/>
            <a:r>
              <a:rPr lang="en-IN" sz="2000" b="1" dirty="0" smtClean="0"/>
              <a:t>Place: </a:t>
            </a:r>
            <a:r>
              <a:rPr lang="en-IN" sz="2000" b="1" dirty="0" err="1" smtClean="0"/>
              <a:t>Lucknow</a:t>
            </a:r>
            <a:endParaRPr lang="en-IN" sz="1600" dirty="0" smtClean="0"/>
          </a:p>
        </p:txBody>
      </p:sp>
      <p:pic>
        <p:nvPicPr>
          <p:cNvPr id="6" name="Picture 2" descr="C:\Users\sphilippe\Dropbox\SCBP NIUA\Brochure\SCBP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95487"/>
            <a:ext cx="1447800" cy="11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3943350"/>
            <a:ext cx="2596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nkita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3943350"/>
            <a:ext cx="2676525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333422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Under Sanitation Capacity Platform (SCBP)</a:t>
            </a:r>
            <a:endParaRPr lang="en-IN" sz="2400" b="1" dirty="0"/>
          </a:p>
        </p:txBody>
      </p:sp>
      <p:sp>
        <p:nvSpPr>
          <p:cNvPr id="8" name="object 9"/>
          <p:cNvSpPr txBox="1"/>
          <p:nvPr/>
        </p:nvSpPr>
        <p:spPr>
          <a:xfrm>
            <a:off x="457200" y="195486"/>
            <a:ext cx="84455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Technology Options in FSM Part 1</a:t>
            </a:r>
            <a:br>
              <a:rPr lang="en-I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en-I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Collection &amp; Transport</a:t>
            </a:r>
            <a:endParaRPr lang="en-IN" sz="3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Criteria for Selection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CAPEX 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Road width/ condition/ Terrain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sale service/ skill for repair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Quantity of FS 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 and flow ability of FS</a:t>
            </a: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18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498112" y="2361994"/>
            <a:ext cx="623953" cy="483638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178" y="74"/>
              </a:cxn>
              <a:cxn ang="0">
                <a:pos x="171" y="138"/>
              </a:cxn>
              <a:cxn ang="0">
                <a:pos x="147" y="60"/>
              </a:cxn>
              <a:cxn ang="0">
                <a:pos x="178" y="74"/>
              </a:cxn>
              <a:cxn ang="0">
                <a:pos x="197" y="303"/>
              </a:cxn>
              <a:cxn ang="0">
                <a:pos x="124" y="201"/>
              </a:cxn>
              <a:cxn ang="0">
                <a:pos x="109" y="107"/>
              </a:cxn>
              <a:cxn ang="0">
                <a:pos x="136" y="63"/>
              </a:cxn>
              <a:cxn ang="0">
                <a:pos x="161" y="140"/>
              </a:cxn>
              <a:cxn ang="0">
                <a:pos x="151" y="168"/>
              </a:cxn>
              <a:cxn ang="0">
                <a:pos x="188" y="243"/>
              </a:cxn>
              <a:cxn ang="0">
                <a:pos x="208" y="243"/>
              </a:cxn>
              <a:cxn ang="0">
                <a:pos x="244" y="314"/>
              </a:cxn>
              <a:cxn ang="0">
                <a:pos x="197" y="303"/>
              </a:cxn>
              <a:cxn ang="0">
                <a:pos x="257" y="309"/>
              </a:cxn>
              <a:cxn ang="0">
                <a:pos x="219" y="239"/>
              </a:cxn>
              <a:cxn ang="0">
                <a:pos x="251" y="242"/>
              </a:cxn>
              <a:cxn ang="0">
                <a:pos x="269" y="277"/>
              </a:cxn>
              <a:cxn ang="0">
                <a:pos x="257" y="309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178" y="74"/>
                </a:moveTo>
                <a:cubicBezTo>
                  <a:pt x="189" y="95"/>
                  <a:pt x="197" y="128"/>
                  <a:pt x="171" y="138"/>
                </a:cubicBezTo>
                <a:cubicBezTo>
                  <a:pt x="164" y="118"/>
                  <a:pt x="147" y="60"/>
                  <a:pt x="147" y="60"/>
                </a:cubicBezTo>
                <a:cubicBezTo>
                  <a:pt x="147" y="60"/>
                  <a:pt x="168" y="53"/>
                  <a:pt x="178" y="74"/>
                </a:cubicBezTo>
                <a:close/>
                <a:moveTo>
                  <a:pt x="197" y="303"/>
                </a:moveTo>
                <a:cubicBezTo>
                  <a:pt x="180" y="290"/>
                  <a:pt x="145" y="253"/>
                  <a:pt x="124" y="201"/>
                </a:cubicBezTo>
                <a:cubicBezTo>
                  <a:pt x="112" y="173"/>
                  <a:pt x="109" y="142"/>
                  <a:pt x="109" y="107"/>
                </a:cubicBezTo>
                <a:cubicBezTo>
                  <a:pt x="110" y="76"/>
                  <a:pt x="123" y="67"/>
                  <a:pt x="136" y="63"/>
                </a:cubicBezTo>
                <a:cubicBezTo>
                  <a:pt x="161" y="140"/>
                  <a:pt x="161" y="140"/>
                  <a:pt x="161" y="140"/>
                </a:cubicBezTo>
                <a:cubicBezTo>
                  <a:pt x="161" y="140"/>
                  <a:pt x="144" y="146"/>
                  <a:pt x="151" y="168"/>
                </a:cubicBezTo>
                <a:cubicBezTo>
                  <a:pt x="151" y="168"/>
                  <a:pt x="157" y="206"/>
                  <a:pt x="188" y="243"/>
                </a:cubicBezTo>
                <a:cubicBezTo>
                  <a:pt x="192" y="250"/>
                  <a:pt x="199" y="250"/>
                  <a:pt x="208" y="243"/>
                </a:cubicBezTo>
                <a:cubicBezTo>
                  <a:pt x="214" y="260"/>
                  <a:pt x="244" y="314"/>
                  <a:pt x="244" y="314"/>
                </a:cubicBezTo>
                <a:cubicBezTo>
                  <a:pt x="244" y="314"/>
                  <a:pt x="225" y="322"/>
                  <a:pt x="197" y="303"/>
                </a:cubicBezTo>
                <a:close/>
                <a:moveTo>
                  <a:pt x="257" y="30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41" y="227"/>
                  <a:pt x="251" y="242"/>
                  <a:pt x="251" y="242"/>
                </a:cubicBezTo>
                <a:cubicBezTo>
                  <a:pt x="251" y="242"/>
                  <a:pt x="261" y="262"/>
                  <a:pt x="269" y="277"/>
                </a:cubicBezTo>
                <a:cubicBezTo>
                  <a:pt x="278" y="293"/>
                  <a:pt x="257" y="309"/>
                  <a:pt x="257" y="30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89739" y="3000738"/>
            <a:ext cx="647546" cy="493184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275" y="274"/>
              </a:cxn>
              <a:cxn ang="0">
                <a:pos x="122" y="274"/>
              </a:cxn>
              <a:cxn ang="0">
                <a:pos x="108" y="270"/>
              </a:cxn>
              <a:cxn ang="0">
                <a:pos x="167" y="204"/>
              </a:cxn>
              <a:cxn ang="0">
                <a:pos x="192" y="224"/>
              </a:cxn>
              <a:cxn ang="0">
                <a:pos x="218" y="205"/>
              </a:cxn>
              <a:cxn ang="0">
                <a:pos x="280" y="273"/>
              </a:cxn>
              <a:cxn ang="0">
                <a:pos x="275" y="274"/>
              </a:cxn>
              <a:cxn ang="0">
                <a:pos x="137" y="167"/>
              </a:cxn>
              <a:cxn ang="0">
                <a:pos x="137" y="149"/>
              </a:cxn>
              <a:cxn ang="0">
                <a:pos x="252" y="148"/>
              </a:cxn>
              <a:cxn ang="0">
                <a:pos x="252" y="170"/>
              </a:cxn>
              <a:cxn ang="0">
                <a:pos x="193" y="211"/>
              </a:cxn>
              <a:cxn ang="0">
                <a:pos x="137" y="167"/>
              </a:cxn>
              <a:cxn ang="0">
                <a:pos x="292" y="262"/>
              </a:cxn>
              <a:cxn ang="0">
                <a:pos x="232" y="195"/>
              </a:cxn>
              <a:cxn ang="0">
                <a:pos x="285" y="158"/>
              </a:cxn>
              <a:cxn ang="0">
                <a:pos x="194" y="83"/>
              </a:cxn>
              <a:cxn ang="0">
                <a:pos x="105" y="158"/>
              </a:cxn>
              <a:cxn ang="0">
                <a:pos x="154" y="194"/>
              </a:cxn>
              <a:cxn ang="0">
                <a:pos x="97" y="258"/>
              </a:cxn>
              <a:cxn ang="0">
                <a:pos x="95" y="246"/>
              </a:cxn>
              <a:cxn ang="0">
                <a:pos x="95" y="156"/>
              </a:cxn>
              <a:cxn ang="0">
                <a:pos x="182" y="81"/>
              </a:cxn>
              <a:cxn ang="0">
                <a:pos x="207" y="81"/>
              </a:cxn>
              <a:cxn ang="0">
                <a:pos x="294" y="154"/>
              </a:cxn>
              <a:cxn ang="0">
                <a:pos x="294" y="248"/>
              </a:cxn>
              <a:cxn ang="0">
                <a:pos x="292" y="262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275" y="274"/>
                </a:moveTo>
                <a:cubicBezTo>
                  <a:pt x="249" y="274"/>
                  <a:pt x="122" y="274"/>
                  <a:pt x="122" y="274"/>
                </a:cubicBezTo>
                <a:cubicBezTo>
                  <a:pt x="122" y="274"/>
                  <a:pt x="115" y="274"/>
                  <a:pt x="108" y="270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78" y="273"/>
                  <a:pt x="277" y="274"/>
                  <a:pt x="275" y="274"/>
                </a:cubicBezTo>
                <a:close/>
                <a:moveTo>
                  <a:pt x="137" y="167"/>
                </a:moveTo>
                <a:cubicBezTo>
                  <a:pt x="137" y="149"/>
                  <a:pt x="137" y="149"/>
                  <a:pt x="137" y="149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193" y="211"/>
                  <a:pt x="193" y="211"/>
                  <a:pt x="193" y="211"/>
                </a:cubicBezTo>
                <a:lnTo>
                  <a:pt x="137" y="167"/>
                </a:lnTo>
                <a:close/>
                <a:moveTo>
                  <a:pt x="292" y="262"/>
                </a:moveTo>
                <a:cubicBezTo>
                  <a:pt x="232" y="195"/>
                  <a:pt x="232" y="195"/>
                  <a:pt x="232" y="195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97" y="258"/>
                  <a:pt x="97" y="258"/>
                  <a:pt x="97" y="258"/>
                </a:cubicBezTo>
                <a:cubicBezTo>
                  <a:pt x="95" y="254"/>
                  <a:pt x="95" y="251"/>
                  <a:pt x="95" y="246"/>
                </a:cubicBezTo>
                <a:cubicBezTo>
                  <a:pt x="95" y="218"/>
                  <a:pt x="95" y="156"/>
                  <a:pt x="95" y="15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1"/>
                  <a:pt x="194" y="68"/>
                  <a:pt x="207" y="81"/>
                </a:cubicBezTo>
                <a:cubicBezTo>
                  <a:pt x="222" y="96"/>
                  <a:pt x="294" y="154"/>
                  <a:pt x="294" y="154"/>
                </a:cubicBezTo>
                <a:cubicBezTo>
                  <a:pt x="294" y="248"/>
                  <a:pt x="294" y="248"/>
                  <a:pt x="294" y="248"/>
                </a:cubicBezTo>
                <a:cubicBezTo>
                  <a:pt x="294" y="248"/>
                  <a:pt x="295" y="256"/>
                  <a:pt x="292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64623" y="1058212"/>
            <a:ext cx="697778" cy="509933"/>
            <a:chOff x="882651" y="3267075"/>
            <a:chExt cx="328613" cy="330200"/>
          </a:xfrm>
          <a:solidFill>
            <a:schemeClr val="accent3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052513" y="3335338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003301" y="3387725"/>
              <a:ext cx="39688" cy="38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7" y="44"/>
                </a:cxn>
                <a:cxn ang="0">
                  <a:pos x="47" y="5"/>
                </a:cxn>
                <a:cxn ang="0">
                  <a:pos x="6" y="0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0" y="5"/>
                    <a:pt x="17" y="3"/>
                    <a:pt x="6" y="0"/>
                  </a:cubicBezTo>
                  <a:cubicBezTo>
                    <a:pt x="2" y="12"/>
                    <a:pt x="0" y="27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003301" y="3435350"/>
              <a:ext cx="39688" cy="36512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47" y="3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6" y="42"/>
                </a:cxn>
              </a:cxnLst>
              <a:rect l="0" t="0" r="r" b="b"/>
              <a:pathLst>
                <a:path w="47" h="42">
                  <a:moveTo>
                    <a:pt x="6" y="42"/>
                  </a:moveTo>
                  <a:cubicBezTo>
                    <a:pt x="18" y="38"/>
                    <a:pt x="31" y="36"/>
                    <a:pt x="47" y="3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2" y="24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065213" y="3335338"/>
              <a:ext cx="47625" cy="4286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55" y="32"/>
                </a:cxn>
                <a:cxn ang="0">
                  <a:pos x="0" y="0"/>
                </a:cxn>
                <a:cxn ang="0">
                  <a:pos x="32" y="48"/>
                </a:cxn>
              </a:cxnLst>
              <a:rect l="0" t="0" r="r" b="b"/>
              <a:pathLst>
                <a:path w="55" h="48">
                  <a:moveTo>
                    <a:pt x="32" y="48"/>
                  </a:moveTo>
                  <a:cubicBezTo>
                    <a:pt x="47" y="42"/>
                    <a:pt x="53" y="35"/>
                    <a:pt x="55" y="32"/>
                  </a:cubicBezTo>
                  <a:cubicBezTo>
                    <a:pt x="40" y="16"/>
                    <a:pt x="21" y="5"/>
                    <a:pt x="0" y="0"/>
                  </a:cubicBezTo>
                  <a:cubicBezTo>
                    <a:pt x="9" y="8"/>
                    <a:pt x="23" y="23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009651" y="3335338"/>
              <a:ext cx="33338" cy="47625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0" y="51"/>
                </a:cxn>
                <a:cxn ang="0">
                  <a:pos x="38" y="55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8" h="55">
                  <a:moveTo>
                    <a:pt x="37" y="4"/>
                  </a:moveTo>
                  <a:cubicBezTo>
                    <a:pt x="36" y="5"/>
                    <a:pt x="14" y="16"/>
                    <a:pt x="0" y="51"/>
                  </a:cubicBezTo>
                  <a:cubicBezTo>
                    <a:pt x="10" y="53"/>
                    <a:pt x="23" y="55"/>
                    <a:pt x="38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957263" y="3435350"/>
              <a:ext cx="41275" cy="523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  <a:cxn ang="0">
                  <a:pos x="20" y="60"/>
                </a:cxn>
                <a:cxn ang="0">
                  <a:pos x="48" y="45"/>
                </a:cxn>
                <a:cxn ang="0">
                  <a:pos x="41" y="0"/>
                </a:cxn>
              </a:cxnLst>
              <a:rect l="0" t="0" r="r" b="b"/>
              <a:pathLst>
                <a:path w="48" h="60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8" y="43"/>
                    <a:pt x="20" y="60"/>
                  </a:cubicBezTo>
                  <a:cubicBezTo>
                    <a:pt x="24" y="57"/>
                    <a:pt x="34" y="51"/>
                    <a:pt x="48" y="45"/>
                  </a:cubicBezTo>
                  <a:cubicBezTo>
                    <a:pt x="43" y="26"/>
                    <a:pt x="41" y="9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009651" y="3475038"/>
              <a:ext cx="33338" cy="49212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38" y="57"/>
                </a:cxn>
              </a:cxnLst>
              <a:rect l="0" t="0" r="r" b="b"/>
              <a:pathLst>
                <a:path w="38" h="57">
                  <a:moveTo>
                    <a:pt x="38" y="5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"/>
                    <a:pt x="11" y="3"/>
                    <a:pt x="0" y="6"/>
                  </a:cubicBezTo>
                  <a:cubicBezTo>
                    <a:pt x="7" y="27"/>
                    <a:pt x="18" y="48"/>
                    <a:pt x="3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57263" y="3373438"/>
              <a:ext cx="41275" cy="52387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20" y="0"/>
                </a:cxn>
                <a:cxn ang="0">
                  <a:pos x="0" y="61"/>
                </a:cxn>
                <a:cxn ang="0">
                  <a:pos x="41" y="61"/>
                </a:cxn>
                <a:cxn ang="0">
                  <a:pos x="48" y="14"/>
                </a:cxn>
              </a:cxnLst>
              <a:rect l="0" t="0" r="r" b="b"/>
              <a:pathLst>
                <a:path w="48" h="61">
                  <a:moveTo>
                    <a:pt x="48" y="14"/>
                  </a:moveTo>
                  <a:cubicBezTo>
                    <a:pt x="33" y="9"/>
                    <a:pt x="25" y="4"/>
                    <a:pt x="20" y="0"/>
                  </a:cubicBezTo>
                  <a:cubicBezTo>
                    <a:pt x="8" y="17"/>
                    <a:pt x="1" y="38"/>
                    <a:pt x="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43"/>
                    <a:pt x="44" y="27"/>
                    <a:pt x="4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979488" y="3482975"/>
              <a:ext cx="46038" cy="396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2" y="46"/>
                </a:cxn>
                <a:cxn ang="0">
                  <a:pos x="25" y="0"/>
                </a:cxn>
                <a:cxn ang="0">
                  <a:pos x="0" y="13"/>
                </a:cxn>
              </a:cxnLst>
              <a:rect l="0" t="0" r="r" b="b"/>
              <a:pathLst>
                <a:path w="52" h="46">
                  <a:moveTo>
                    <a:pt x="0" y="13"/>
                  </a:moveTo>
                  <a:cubicBezTo>
                    <a:pt x="14" y="29"/>
                    <a:pt x="32" y="41"/>
                    <a:pt x="52" y="46"/>
                  </a:cubicBezTo>
                  <a:cubicBezTo>
                    <a:pt x="39" y="34"/>
                    <a:pt x="31" y="17"/>
                    <a:pt x="25" y="0"/>
                  </a:cubicBezTo>
                  <a:cubicBezTo>
                    <a:pt x="12" y="4"/>
                    <a:pt x="4" y="10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981076" y="3336925"/>
              <a:ext cx="47625" cy="3968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4"/>
                </a:cxn>
                <a:cxn ang="0">
                  <a:pos x="24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55" y="0"/>
                  </a:moveTo>
                  <a:cubicBezTo>
                    <a:pt x="33" y="5"/>
                    <a:pt x="14" y="17"/>
                    <a:pt x="0" y="34"/>
                  </a:cubicBezTo>
                  <a:cubicBezTo>
                    <a:pt x="3" y="36"/>
                    <a:pt x="10" y="41"/>
                    <a:pt x="24" y="46"/>
                  </a:cubicBezTo>
                  <a:cubicBezTo>
                    <a:pt x="33" y="22"/>
                    <a:pt x="45" y="8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095376" y="3370263"/>
              <a:ext cx="42863" cy="5556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50" y="64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64"/>
                </a:cxn>
              </a:cxnLst>
              <a:rect l="0" t="0" r="r" b="b"/>
              <a:pathLst>
                <a:path w="50" h="64">
                  <a:moveTo>
                    <a:pt x="6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40"/>
                    <a:pt x="41" y="18"/>
                    <a:pt x="27" y="0"/>
                  </a:cubicBezTo>
                  <a:cubicBezTo>
                    <a:pt x="23" y="5"/>
                    <a:pt x="15" y="12"/>
                    <a:pt x="0" y="18"/>
                  </a:cubicBezTo>
                  <a:cubicBezTo>
                    <a:pt x="4" y="31"/>
                    <a:pt x="6" y="46"/>
                    <a:pt x="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095376" y="3435350"/>
              <a:ext cx="42863" cy="539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8" y="62"/>
                </a:cxn>
                <a:cxn ang="0">
                  <a:pos x="50" y="0"/>
                </a:cxn>
                <a:cxn ang="0">
                  <a:pos x="6" y="0"/>
                </a:cxn>
                <a:cxn ang="0">
                  <a:pos x="0" y="45"/>
                </a:cxn>
              </a:cxnLst>
              <a:rect l="0" t="0" r="r" b="b"/>
              <a:pathLst>
                <a:path w="50" h="62">
                  <a:moveTo>
                    <a:pt x="0" y="45"/>
                  </a:moveTo>
                  <a:cubicBezTo>
                    <a:pt x="16" y="51"/>
                    <a:pt x="25" y="59"/>
                    <a:pt x="28" y="62"/>
                  </a:cubicBezTo>
                  <a:cubicBezTo>
                    <a:pt x="41" y="45"/>
                    <a:pt x="49" y="23"/>
                    <a:pt x="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4" y="26"/>
                    <a:pt x="0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066801" y="3482975"/>
              <a:ext cx="47625" cy="412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16"/>
                </a:cxn>
                <a:cxn ang="0">
                  <a:pos x="29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cubicBezTo>
                    <a:pt x="21" y="43"/>
                    <a:pt x="39" y="32"/>
                    <a:pt x="54" y="16"/>
                  </a:cubicBezTo>
                  <a:cubicBezTo>
                    <a:pt x="52" y="14"/>
                    <a:pt x="44" y="7"/>
                    <a:pt x="29" y="0"/>
                  </a:cubicBezTo>
                  <a:cubicBezTo>
                    <a:pt x="23" y="18"/>
                    <a:pt x="14" y="3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882651" y="3267075"/>
              <a:ext cx="328613" cy="3302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90"/>
                </a:cxn>
                <a:cxn ang="0">
                  <a:pos x="190" y="381"/>
                </a:cxn>
                <a:cxn ang="0">
                  <a:pos x="380" y="190"/>
                </a:cxn>
                <a:cxn ang="0">
                  <a:pos x="190" y="0"/>
                </a:cxn>
                <a:cxn ang="0">
                  <a:pos x="190" y="310"/>
                </a:cxn>
                <a:cxn ang="0">
                  <a:pos x="75" y="189"/>
                </a:cxn>
                <a:cxn ang="0">
                  <a:pos x="190" y="67"/>
                </a:cxn>
                <a:cxn ang="0">
                  <a:pos x="306" y="189"/>
                </a:cxn>
                <a:cxn ang="0">
                  <a:pos x="190" y="310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5" y="381"/>
                    <a:pt x="380" y="295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  <a:moveTo>
                    <a:pt x="190" y="310"/>
                  </a:moveTo>
                  <a:cubicBezTo>
                    <a:pt x="127" y="310"/>
                    <a:pt x="75" y="256"/>
                    <a:pt x="75" y="189"/>
                  </a:cubicBezTo>
                  <a:cubicBezTo>
                    <a:pt x="75" y="121"/>
                    <a:pt x="127" y="67"/>
                    <a:pt x="190" y="67"/>
                  </a:cubicBezTo>
                  <a:cubicBezTo>
                    <a:pt x="254" y="67"/>
                    <a:pt x="306" y="121"/>
                    <a:pt x="306" y="189"/>
                  </a:cubicBezTo>
                  <a:cubicBezTo>
                    <a:pt x="306" y="256"/>
                    <a:pt x="254" y="310"/>
                    <a:pt x="190" y="3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052513" y="3340100"/>
              <a:ext cx="301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35" y="47"/>
                </a:cxn>
                <a:cxn ang="0">
                  <a:pos x="0" y="0"/>
                </a:cxn>
              </a:cxnLst>
              <a:rect l="0" t="0" r="r" b="b"/>
              <a:pathLst>
                <a:path w="35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4" y="50"/>
                    <a:pt x="26" y="49"/>
                    <a:pt x="35" y="47"/>
                  </a:cubicBezTo>
                  <a:cubicBezTo>
                    <a:pt x="24" y="16"/>
                    <a:pt x="6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052513" y="3389313"/>
              <a:ext cx="39688" cy="365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5" y="43"/>
                </a:cxn>
                <a:cxn ang="0">
                  <a:pos x="39" y="0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28" y="3"/>
                    <a:pt x="16" y="4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26"/>
                    <a:pt x="42" y="12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052513" y="3435350"/>
              <a:ext cx="38100" cy="34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38" y="41"/>
                </a:cxn>
                <a:cxn ang="0">
                  <a:pos x="44" y="0"/>
                </a:cxn>
              </a:cxnLst>
              <a:rect l="0" t="0" r="r" b="b"/>
              <a:pathLst>
                <a:path w="44" h="41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36"/>
                    <a:pt x="28" y="38"/>
                    <a:pt x="38" y="41"/>
                  </a:cubicBezTo>
                  <a:cubicBezTo>
                    <a:pt x="42" y="24"/>
                    <a:pt x="44" y="8"/>
                    <a:pt x="4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052513" y="3475038"/>
              <a:ext cx="301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35" y="5"/>
                </a:cxn>
                <a:cxn ang="0">
                  <a:pos x="0" y="0"/>
                </a:cxn>
              </a:cxnLst>
              <a:rect l="0" t="0" r="r" b="b"/>
              <a:pathLst>
                <a:path w="35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8" y="46"/>
                    <a:pt x="29" y="26"/>
                    <a:pt x="35" y="5"/>
                  </a:cubicBezTo>
                  <a:cubicBezTo>
                    <a:pt x="26" y="2"/>
                    <a:pt x="14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491925" y="1723251"/>
            <a:ext cx="636329" cy="483638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191"/>
              </a:cxn>
              <a:cxn ang="0">
                <a:pos x="191" y="381"/>
              </a:cxn>
              <a:cxn ang="0">
                <a:pos x="381" y="191"/>
              </a:cxn>
              <a:cxn ang="0">
                <a:pos x="191" y="0"/>
              </a:cxn>
              <a:cxn ang="0">
                <a:pos x="221" y="287"/>
              </a:cxn>
              <a:cxn ang="0">
                <a:pos x="221" y="235"/>
              </a:cxn>
              <a:cxn ang="0">
                <a:pos x="163" y="235"/>
              </a:cxn>
              <a:cxn ang="0">
                <a:pos x="162" y="287"/>
              </a:cxn>
              <a:cxn ang="0">
                <a:pos x="109" y="259"/>
              </a:cxn>
              <a:cxn ang="0">
                <a:pos x="109" y="205"/>
              </a:cxn>
              <a:cxn ang="0">
                <a:pos x="189" y="126"/>
              </a:cxn>
              <a:cxn ang="0">
                <a:pos x="273" y="206"/>
              </a:cxn>
              <a:cxn ang="0">
                <a:pos x="273" y="260"/>
              </a:cxn>
              <a:cxn ang="0">
                <a:pos x="221" y="287"/>
              </a:cxn>
              <a:cxn ang="0">
                <a:pos x="292" y="201"/>
              </a:cxn>
              <a:cxn ang="0">
                <a:pos x="189" y="104"/>
              </a:cxn>
              <a:cxn ang="0">
                <a:pos x="89" y="201"/>
              </a:cxn>
              <a:cxn ang="0">
                <a:pos x="87" y="165"/>
              </a:cxn>
              <a:cxn ang="0">
                <a:pos x="171" y="86"/>
              </a:cxn>
              <a:cxn ang="0">
                <a:pos x="208" y="86"/>
              </a:cxn>
              <a:cxn ang="0">
                <a:pos x="301" y="174"/>
              </a:cxn>
              <a:cxn ang="0">
                <a:pos x="292" y="201"/>
              </a:cxn>
            </a:cxnLst>
            <a:rect l="0" t="0" r="r" b="b"/>
            <a:pathLst>
              <a:path w="381" h="381">
                <a:moveTo>
                  <a:pt x="191" y="0"/>
                </a:moveTo>
                <a:cubicBezTo>
                  <a:pt x="86" y="0"/>
                  <a:pt x="0" y="85"/>
                  <a:pt x="0" y="191"/>
                </a:cubicBezTo>
                <a:cubicBezTo>
                  <a:pt x="0" y="296"/>
                  <a:pt x="86" y="381"/>
                  <a:pt x="191" y="381"/>
                </a:cubicBezTo>
                <a:cubicBezTo>
                  <a:pt x="296" y="381"/>
                  <a:pt x="381" y="296"/>
                  <a:pt x="381" y="191"/>
                </a:cubicBezTo>
                <a:cubicBezTo>
                  <a:pt x="381" y="85"/>
                  <a:pt x="296" y="0"/>
                  <a:pt x="191" y="0"/>
                </a:cubicBezTo>
                <a:close/>
                <a:moveTo>
                  <a:pt x="221" y="287"/>
                </a:moveTo>
                <a:cubicBezTo>
                  <a:pt x="221" y="235"/>
                  <a:pt x="221" y="235"/>
                  <a:pt x="221" y="235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2" y="287"/>
                  <a:pt x="109" y="288"/>
                  <a:pt x="109" y="259"/>
                </a:cubicBezTo>
                <a:cubicBezTo>
                  <a:pt x="109" y="229"/>
                  <a:pt x="109" y="205"/>
                  <a:pt x="109" y="205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260"/>
                  <a:pt x="273" y="260"/>
                  <a:pt x="273" y="260"/>
                </a:cubicBezTo>
                <a:cubicBezTo>
                  <a:pt x="273" y="260"/>
                  <a:pt x="279" y="288"/>
                  <a:pt x="221" y="287"/>
                </a:cubicBezTo>
                <a:close/>
                <a:moveTo>
                  <a:pt x="292" y="201"/>
                </a:moveTo>
                <a:cubicBezTo>
                  <a:pt x="189" y="104"/>
                  <a:pt x="189" y="104"/>
                  <a:pt x="189" y="104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67" y="183"/>
                  <a:pt x="87" y="165"/>
                  <a:pt x="87" y="165"/>
                </a:cubicBezTo>
                <a:cubicBezTo>
                  <a:pt x="87" y="165"/>
                  <a:pt x="153" y="102"/>
                  <a:pt x="171" y="86"/>
                </a:cubicBezTo>
                <a:cubicBezTo>
                  <a:pt x="188" y="71"/>
                  <a:pt x="208" y="86"/>
                  <a:pt x="208" y="86"/>
                </a:cubicBezTo>
                <a:cubicBezTo>
                  <a:pt x="208" y="86"/>
                  <a:pt x="287" y="158"/>
                  <a:pt x="301" y="174"/>
                </a:cubicBezTo>
                <a:cubicBezTo>
                  <a:pt x="315" y="189"/>
                  <a:pt x="292" y="201"/>
                  <a:pt x="292" y="20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5580" y="1148518"/>
            <a:ext cx="52023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www.niua.org</a:t>
            </a:r>
            <a:endParaRPr lang="en-US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236121" y="325138"/>
            <a:ext cx="7593431" cy="30781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 smtClean="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Thank You</a:t>
            </a:r>
            <a:endParaRPr lang="en-CA" sz="2400" b="1" dirty="0">
              <a:solidFill>
                <a:srgbClr val="5C5C5C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5580" y="1633030"/>
            <a:ext cx="520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National Institute of Urban Affairs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Core 4B, India Habitat Centre, </a:t>
            </a:r>
            <a:r>
              <a:rPr lang="en-US" dirty="0" err="1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Lodhi</a:t>
            </a: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 Road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New Delhi 110003</a:t>
            </a:r>
            <a:endParaRPr lang="en-US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5580" y="2453506"/>
            <a:ext cx="52023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011- 24617517 </a:t>
            </a:r>
            <a:endParaRPr lang="en-US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5580" y="3035865"/>
            <a:ext cx="52023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  <a:hlinkClick r:id="rId2"/>
              </a:rPr>
              <a:t>agupta@niua.org</a:t>
            </a:r>
            <a:r>
              <a:rPr lang="en-US" dirty="0" smtClean="0">
                <a:solidFill>
                  <a:srgbClr val="5C5C5C"/>
                </a:solidFill>
                <a:latin typeface="Lato" panose="020F0502020204030203" pitchFamily="34" charset="0"/>
              </a:rPr>
              <a:t>, jdash@niua.org</a:t>
            </a:r>
            <a:endParaRPr lang="en-US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35" name="Picture 2" descr="https://lh6.googleusercontent.com/-cwka1m-vF_o/AAAAAAAAAAI/AAAAAAAAABY/atqSYKvoP8w/s0-c-k-no-ns/phot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68" y="3410007"/>
            <a:ext cx="2311324" cy="173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85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93905" y="2765104"/>
            <a:ext cx="6586840" cy="192276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ADE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121" y="325138"/>
            <a:ext cx="6926680" cy="303512"/>
          </a:xfrm>
        </p:spPr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Sanitation Capacity Building Platform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23300" y="4700588"/>
            <a:ext cx="304800" cy="273844"/>
          </a:xfrm>
        </p:spPr>
        <p:txBody>
          <a:bodyPr/>
          <a:lstStyle/>
          <a:p>
            <a:pPr>
              <a:defRPr/>
            </a:pPr>
            <a:fld id="{6ABE3C77-D24E-DE4A-823C-96A11F0157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2" descr="C:\Users\sphilippe\Dropbox\SCBP NIUA\Brochure\SCBP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702" y="144910"/>
            <a:ext cx="1143056" cy="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2133600" y="2228850"/>
            <a:ext cx="1679034" cy="7985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353649" y="2283718"/>
            <a:ext cx="13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can help you!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120" y="699542"/>
            <a:ext cx="8544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62626"/>
                </a:solidFill>
                <a:latin typeface="Arial Black" panose="020B0A04020102020204" pitchFamily="34" charset="0"/>
              </a:rPr>
              <a:t>What is it?</a:t>
            </a:r>
          </a:p>
          <a:p>
            <a:r>
              <a:rPr lang="en-US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effort by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NIUA</a:t>
            </a:r>
            <a:r>
              <a:rPr lang="en-US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Mainstreaming Fecal Sludge Management at the state level and national sanitation agenda. </a:t>
            </a:r>
            <a:r>
              <a:rPr lang="x-none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Expert Partner organsiations for FSM solutions, upscaling of capacity building and national level advoacy with the NFSSM group.</a:t>
            </a:r>
            <a:endParaRPr lang="en-CA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5988" y="3290880"/>
            <a:ext cx="1528175" cy="1117948"/>
          </a:xfrm>
          <a:prstGeom prst="roundRect">
            <a:avLst/>
          </a:prstGeom>
          <a:solidFill>
            <a:srgbClr val="00A54F"/>
          </a:solidFill>
          <a:ln>
            <a:solidFill>
              <a:srgbClr val="00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Callout 21"/>
          <p:cNvSpPr/>
          <p:nvPr/>
        </p:nvSpPr>
        <p:spPr>
          <a:xfrm>
            <a:off x="505987" y="2590800"/>
            <a:ext cx="1582266" cy="793626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1" y="2571750"/>
            <a:ext cx="152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sanitation challenges!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548" y="3652196"/>
            <a:ext cx="119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ULB</a:t>
            </a:r>
            <a:endParaRPr lang="en-CA" sz="3200" dirty="0">
              <a:latin typeface="Arial Black" panose="020B0A04020102020204" pitchFamily="34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3672782" y="2922363"/>
            <a:ext cx="4937818" cy="1649637"/>
            <a:chOff x="3672782" y="3895595"/>
            <a:chExt cx="4937818" cy="21995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672782" y="3895595"/>
              <a:ext cx="4937818" cy="21995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</p:pic>
        <p:sp>
          <p:nvSpPr>
            <p:cNvPr id="2" name="TextBox 1"/>
            <p:cNvSpPr txBox="1"/>
            <p:nvPr/>
          </p:nvSpPr>
          <p:spPr>
            <a:xfrm>
              <a:off x="7366000" y="5461000"/>
              <a:ext cx="1168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WASHi</a:t>
              </a:r>
              <a:endParaRPr lang="en-US" sz="2000" b="1" dirty="0"/>
            </a:p>
          </p:txBody>
        </p:sp>
      </p:grpSp>
      <p:pic>
        <p:nvPicPr>
          <p:cNvPr id="25" name="Picture 5" descr="C:\Users\ankita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71850"/>
            <a:ext cx="1505546" cy="51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17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6"/>
          <p:cNvSpPr>
            <a:spLocks noGrp="1"/>
          </p:cNvSpPr>
          <p:nvPr>
            <p:ph idx="1"/>
          </p:nvPr>
        </p:nvSpPr>
        <p:spPr>
          <a:xfrm>
            <a:off x="650395" y="857250"/>
            <a:ext cx="7786687" cy="347781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641074"/>
            <a:ext cx="8665681" cy="4159526"/>
          </a:xfrm>
          <a:prstGeom prst="rect">
            <a:avLst/>
          </a:prstGeom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505200" y="148995"/>
            <a:ext cx="5425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Sanitation options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48478" y="2605315"/>
            <a:ext cx="2673047" cy="1435100"/>
          </a:xfrm>
          <a:custGeom>
            <a:avLst/>
            <a:gdLst>
              <a:gd name="connsiteX0" fmla="*/ 200780 w 2673047"/>
              <a:gd name="connsiteY0" fmla="*/ 38705 h 1913467"/>
              <a:gd name="connsiteX1" fmla="*/ 26609 w 2673047"/>
              <a:gd name="connsiteY1" fmla="*/ 401562 h 1913467"/>
              <a:gd name="connsiteX2" fmla="*/ 41123 w 2673047"/>
              <a:gd name="connsiteY2" fmla="*/ 895048 h 1913467"/>
              <a:gd name="connsiteX3" fmla="*/ 142723 w 2673047"/>
              <a:gd name="connsiteY3" fmla="*/ 1591734 h 1913467"/>
              <a:gd name="connsiteX4" fmla="*/ 694266 w 2673047"/>
              <a:gd name="connsiteY4" fmla="*/ 1838477 h 1913467"/>
              <a:gd name="connsiteX5" fmla="*/ 1811866 w 2673047"/>
              <a:gd name="connsiteY5" fmla="*/ 1867505 h 1913467"/>
              <a:gd name="connsiteX6" fmla="*/ 2566609 w 2673047"/>
              <a:gd name="connsiteY6" fmla="*/ 1562705 h 1913467"/>
              <a:gd name="connsiteX7" fmla="*/ 2450494 w 2673047"/>
              <a:gd name="connsiteY7" fmla="*/ 532191 h 1913467"/>
              <a:gd name="connsiteX8" fmla="*/ 2087637 w 2673047"/>
              <a:gd name="connsiteY8" fmla="*/ 82248 h 1913467"/>
              <a:gd name="connsiteX9" fmla="*/ 1347409 w 2673047"/>
              <a:gd name="connsiteY9" fmla="*/ 38705 h 1913467"/>
              <a:gd name="connsiteX10" fmla="*/ 520094 w 2673047"/>
              <a:gd name="connsiteY10" fmla="*/ 38705 h 1913467"/>
              <a:gd name="connsiteX11" fmla="*/ 200780 w 2673047"/>
              <a:gd name="connsiteY11" fmla="*/ 38705 h 191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047" h="1913467">
                <a:moveTo>
                  <a:pt x="200780" y="38705"/>
                </a:moveTo>
                <a:cubicBezTo>
                  <a:pt x="126999" y="148771"/>
                  <a:pt x="53218" y="258838"/>
                  <a:pt x="26609" y="401562"/>
                </a:cubicBezTo>
                <a:cubicBezTo>
                  <a:pt x="0" y="544286"/>
                  <a:pt x="21771" y="696686"/>
                  <a:pt x="41123" y="895048"/>
                </a:cubicBezTo>
                <a:cubicBezTo>
                  <a:pt x="60475" y="1093410"/>
                  <a:pt x="33866" y="1434496"/>
                  <a:pt x="142723" y="1591734"/>
                </a:cubicBezTo>
                <a:cubicBezTo>
                  <a:pt x="251580" y="1748972"/>
                  <a:pt x="416076" y="1792515"/>
                  <a:pt x="694266" y="1838477"/>
                </a:cubicBezTo>
                <a:cubicBezTo>
                  <a:pt x="972457" y="1884439"/>
                  <a:pt x="1499809" y="1913467"/>
                  <a:pt x="1811866" y="1867505"/>
                </a:cubicBezTo>
                <a:cubicBezTo>
                  <a:pt x="2123923" y="1821543"/>
                  <a:pt x="2460171" y="1785257"/>
                  <a:pt x="2566609" y="1562705"/>
                </a:cubicBezTo>
                <a:cubicBezTo>
                  <a:pt x="2673047" y="1340153"/>
                  <a:pt x="2530323" y="778934"/>
                  <a:pt x="2450494" y="532191"/>
                </a:cubicBezTo>
                <a:cubicBezTo>
                  <a:pt x="2370665" y="285448"/>
                  <a:pt x="2271485" y="164496"/>
                  <a:pt x="2087637" y="82248"/>
                </a:cubicBezTo>
                <a:cubicBezTo>
                  <a:pt x="1903790" y="0"/>
                  <a:pt x="1608666" y="45962"/>
                  <a:pt x="1347409" y="38705"/>
                </a:cubicBezTo>
                <a:cubicBezTo>
                  <a:pt x="1086152" y="31448"/>
                  <a:pt x="520094" y="38705"/>
                  <a:pt x="520094" y="38705"/>
                </a:cubicBezTo>
                <a:lnTo>
                  <a:pt x="200780" y="38705"/>
                </a:lnTo>
                <a:close/>
              </a:path>
            </a:pathLst>
          </a:cu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8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jyoti.sai\Desktop\Pics\8.jpg"/>
          <p:cNvPicPr>
            <a:picLocks noChangeAspect="1" noChangeArrowheads="1"/>
          </p:cNvPicPr>
          <p:nvPr/>
        </p:nvPicPr>
        <p:blipFill>
          <a:blip r:embed="rId2" cstate="print"/>
          <a:srcRect l="5975" t="39700" r="7233"/>
          <a:stretch>
            <a:fillRect/>
          </a:stretch>
        </p:blipFill>
        <p:spPr bwMode="auto">
          <a:xfrm>
            <a:off x="395536" y="987574"/>
            <a:ext cx="4248472" cy="23709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E:\MNT\NEW\N-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499742"/>
            <a:ext cx="4182825" cy="25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014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&amp; Conveyance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Very limited access to Vacuum tanks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895" y="685800"/>
            <a:ext cx="19812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Bucket System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6" y="3657600"/>
            <a:ext cx="23261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ttp://www.ommelift.ro/files/Water%20Buddy.jpg"/>
          <p:cNvPicPr/>
          <p:nvPr/>
        </p:nvPicPr>
        <p:blipFill>
          <a:blip r:embed="rId3" cstate="print"/>
          <a:srcRect r="10424"/>
          <a:stretch>
            <a:fillRect/>
          </a:stretch>
        </p:blipFill>
        <p:spPr bwMode="auto">
          <a:xfrm>
            <a:off x="645695" y="2400300"/>
            <a:ext cx="2133600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images.huffingtonpost.com/2015-01-14-Gulper_image.jpg"/>
          <p:cNvPicPr>
            <a:picLocks noChangeAspect="1" noChangeArrowheads="1"/>
          </p:cNvPicPr>
          <p:nvPr/>
        </p:nvPicPr>
        <p:blipFill>
          <a:blip r:embed="rId4" cstate="print"/>
          <a:srcRect l="27377" t="3731" r="15379"/>
          <a:stretch>
            <a:fillRect/>
          </a:stretch>
        </p:blipFill>
        <p:spPr bwMode="auto">
          <a:xfrm>
            <a:off x="3886200" y="1211611"/>
            <a:ext cx="1752600" cy="1474439"/>
          </a:xfrm>
          <a:prstGeom prst="rect">
            <a:avLst/>
          </a:prstGeom>
          <a:noFill/>
        </p:spPr>
      </p:pic>
      <p:pic>
        <p:nvPicPr>
          <p:cNvPr id="15" name="Picture 14" descr="http://www.wateraid.org/%7E/media/Images/Global/Grid---302x230/Technology/the-gulper.jpg"/>
          <p:cNvPicPr/>
          <p:nvPr/>
        </p:nvPicPr>
        <p:blipFill>
          <a:blip r:embed="rId5" cstate="print"/>
          <a:srcRect l="8333" t="16111" r="11111"/>
          <a:stretch>
            <a:fillRect/>
          </a:stretch>
        </p:blipFill>
        <p:spPr bwMode="auto">
          <a:xfrm>
            <a:off x="3657600" y="2800351"/>
            <a:ext cx="2209800" cy="16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0" y="685800"/>
            <a:ext cx="19812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Gulper System</a:t>
            </a:r>
          </a:p>
        </p:txBody>
      </p:sp>
      <p:pic>
        <p:nvPicPr>
          <p:cNvPr id="17" name="Picture 16" descr="Pump kit, Dewatering / Desludging with Generator"/>
          <p:cNvPicPr/>
          <p:nvPr/>
        </p:nvPicPr>
        <p:blipFill>
          <a:blip r:embed="rId6" cstate="print"/>
          <a:srcRect t="3513" b="1655"/>
          <a:stretch>
            <a:fillRect/>
          </a:stretch>
        </p:blipFill>
        <p:spPr bwMode="auto">
          <a:xfrm>
            <a:off x="6858000" y="1143000"/>
            <a:ext cx="1981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0" y="685800"/>
            <a:ext cx="19812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Portable pump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34340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 protective gears</a:t>
            </a:r>
          </a:p>
          <a:p>
            <a:pPr algn="r"/>
            <a:r>
              <a:rPr lang="en-US" dirty="0" smtClean="0"/>
              <a:t>Needs to be upgraded wherever possible immediately</a:t>
            </a:r>
            <a:endParaRPr lang="en-US" dirty="0"/>
          </a:p>
        </p:txBody>
      </p:sp>
      <p:pic>
        <p:nvPicPr>
          <p:cNvPr id="22" name="Picture 21" descr="1046056.jpg"/>
          <p:cNvPicPr/>
          <p:nvPr/>
        </p:nvPicPr>
        <p:blipFill>
          <a:blip r:embed="rId7" cstate="print"/>
          <a:srcRect l="12217" t="9025" r="52543" b="11786"/>
          <a:stretch>
            <a:fillRect/>
          </a:stretch>
        </p:blipFill>
        <p:spPr>
          <a:xfrm>
            <a:off x="1179096" y="971550"/>
            <a:ext cx="1220737" cy="1371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" y="971550"/>
            <a:ext cx="738664" cy="3543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TEMPRORY MESURE IMMEADATELY UPGRADED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028950"/>
            <a:ext cx="24765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42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800100"/>
            <a:ext cx="27432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Fixed /Mobile Transfer Station</a:t>
            </a:r>
          </a:p>
        </p:txBody>
      </p:sp>
      <p:pic>
        <p:nvPicPr>
          <p:cNvPr id="12" name="Picture 11" descr="Image result for manual tools used for desludging pi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43250"/>
            <a:ext cx="291974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371600"/>
            <a:ext cx="29333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154305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Access to pits is very limited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Densely populated low income settlement with pits and limited road access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Permanent solution / constructed closer to the community where it can be accessible by large vacuum tank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Needs to be operated by community with the support of ULB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&amp; Conveyance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Very limited access to Vacuum tanks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6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85800"/>
            <a:ext cx="40386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Small Volume transport for roads with width less than 3 mtrs</a:t>
            </a:r>
          </a:p>
        </p:txBody>
      </p:sp>
      <p:pic>
        <p:nvPicPr>
          <p:cNvPr id="11" name="Picture 10" descr="http://www.wateraid.org/%7E/media/Images/Global/New-stories/Images-645x401/TZ37_021.jpg?la=en"/>
          <p:cNvPicPr/>
          <p:nvPr/>
        </p:nvPicPr>
        <p:blipFill>
          <a:blip r:embed="rId2" cstate="print"/>
          <a:srcRect l="8571" r="8571"/>
          <a:stretch>
            <a:fillRect/>
          </a:stretch>
        </p:blipFill>
        <p:spPr bwMode="auto">
          <a:xfrm>
            <a:off x="228600" y="1371600"/>
            <a:ext cx="2743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14550"/>
            <a:ext cx="281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19200" y="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&amp; Conveyance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Limited access</a:t>
            </a:r>
          </a:p>
        </p:txBody>
      </p:sp>
      <p:pic>
        <p:nvPicPr>
          <p:cNvPr id="17" name="Picture 16" descr="Ace Dicor TC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6" y="3393282"/>
            <a:ext cx="2847975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natvac.com/wp-content/uploads/2014/06/MEC_5000-400x40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1" y="4000500"/>
            <a:ext cx="100012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G_5205.jpg"/>
          <p:cNvPicPr/>
          <p:nvPr/>
        </p:nvPicPr>
        <p:blipFill>
          <a:blip r:embed="rId6" cstate="print"/>
          <a:srcRect l="4458" t="6667" b="30724"/>
          <a:stretch>
            <a:fillRect/>
          </a:stretch>
        </p:blipFill>
        <p:spPr>
          <a:xfrm>
            <a:off x="6553200" y="3657600"/>
            <a:ext cx="871220" cy="4572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000501"/>
            <a:ext cx="1162050" cy="850106"/>
          </a:xfrm>
          <a:prstGeom prst="rect">
            <a:avLst/>
          </a:prstGeom>
          <a:noFill/>
        </p:spPr>
      </p:pic>
      <p:pic>
        <p:nvPicPr>
          <p:cNvPr id="21" name="Picture 20" descr="IMG_5205.jpg"/>
          <p:cNvPicPr/>
          <p:nvPr/>
        </p:nvPicPr>
        <p:blipFill>
          <a:blip r:embed="rId8" cstate="print"/>
          <a:srcRect l="4458" t="6667" b="30724"/>
          <a:stretch>
            <a:fillRect/>
          </a:stretch>
        </p:blipFill>
        <p:spPr>
          <a:xfrm>
            <a:off x="76200" y="4229100"/>
            <a:ext cx="1066800" cy="5143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24200" y="10858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Capacity – 1000, 2000 liters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483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uction Cum Jetting Machine"/>
          <p:cNvPicPr>
            <a:picLocks noChangeAspect="1" noChangeArrowheads="1"/>
          </p:cNvPicPr>
          <p:nvPr/>
        </p:nvPicPr>
        <p:blipFill>
          <a:blip r:embed="rId2" cstate="print"/>
          <a:srcRect r="3200" b="17721"/>
          <a:stretch>
            <a:fillRect/>
          </a:stretch>
        </p:blipFill>
        <p:spPr bwMode="auto">
          <a:xfrm>
            <a:off x="914400" y="2971800"/>
            <a:ext cx="4610100" cy="1857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685800"/>
            <a:ext cx="40386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Large Volume Transport for roads with width more than 3 mtrs</a:t>
            </a:r>
          </a:p>
        </p:txBody>
      </p:sp>
      <p:pic>
        <p:nvPicPr>
          <p:cNvPr id="13" name="Picture 12" descr="C:\Users\rajesh.p\AppData\Local\Microsoft\Windows\Temporary Internet Files\Content.Word\2000 Lt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3050"/>
            <a:ext cx="3429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rajesh.p\AppData\Local\Microsoft\Windows\Temporary Internet Files\Content.Word\DSC009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43050"/>
            <a:ext cx="3048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2420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Capacity – 2000, 4000 liters</a:t>
            </a:r>
            <a:endParaRPr lang="en-US" b="1" dirty="0"/>
          </a:p>
        </p:txBody>
      </p:sp>
      <p:sp>
        <p:nvSpPr>
          <p:cNvPr id="34818" name="AutoShape 2" descr="data:image/jpeg;base64,/9j/4AAQSkZJRgABAQAAAQABAAD/2wCEAAkGBxQSEhUUEhQVFRUXGBcbGRgYFx0aIBgYGhccGSAXGhwYHSggHBolHBgXITEiJSkrLi4uGCAzODMsNygtLisBCgoKDg0OGxAQGy8mICQsLDQvLDAvLy0sLDQsLSwsLCwsNCwsLCwsLCwsLCwsLCwsLCwsLCwsLCwsLCwsLCwsLP/AABEIALIBGwMBIgACEQEDEQH/xAAcAAEAAgMBAQEAAAAAAAAAAAAABQYCBAcDAQj/xABIEAACAQIFAQUEBQgHBgcAAAABAgADEQQFEiExQQYTIlFhB3GBkRQyobHBFSNCUmJyktElM1NUstLwFlVjk7PhJHSDhKLD4v/EABsBAQADAQEBAQAAAAAAAAAAAAABAgMEBQYH/8QANREAAgEDAgQCCAUEAwAAAAAAAAECAwQREiEFEzFBUZEUIjJSYXGBoRWSsdHSI0JywQYzgv/aAAwDAQACEQMRAD8A7fERAEREAREQBERAEREAREQBERAEREAREQBERAEREAREQBERAEREAREQBERAEREAREQBERAEREAREQBERAEREAREQBERAEREARBkVUz6kDZSHsSCVINiDYqfWZVa1OlHVN4RaMXLZErEihn1Pyb5TIZ5S/a+UwXELZ/3otyp+BJxI4Z1S8z8jGFzim43Oj0aW9Nt841rzI5c/AkYkdis4poLg6/3bbTRxHaYLxSc/ESZXdBdZIKnLwJ+Lypt2sqH6lC/wc/ctvtmQzHHP9Skq+8Af4nv9kK6py9ncODXUtN4LStLhMe/1qqp7iPwQyJrCoWUmtUJRgbE3BseDtMLi/jRxqi9y0KTl0L5Ewo1NQDDgi8znenlZRkIiJIEREAREQBETxxVfQpY9JWUlFOT6IJZPaJCVM8YOgFFip1am1Dw242O5vvxxPf8sD9Q/OcT4narrNGnJn4EpEi/yyP1T84GcD9U/OR+KWnvonkz8CUiRn5YX9Ux+WF/VMn8TtPfQ5M/Ak4kZ+WF/VM+/ldf1TJ/ErX30Ryp+BJRIzB53TqVDTFw44B/S87H0knOyMlJJroUawIiJYgRMar6QT5CRz57RD6C++m/p7r+cznVhD2mkSot9DexNXSpbylS/I1SuxqUn7tASAtvrkHdjt53m1nPaaiFK6gbkcbkgb3tbiSnZuqGw1NhwRce4kkfZPOqQhd19L3gl9Ms2i3TjldStVchxynwtRcXPJI2tt+jzNWrhcenOFV/3KgMumc4h6dItTtcW5F/xm3RJKgnkgX99pV8KtJSccbosriaWTmrZsUJWtTNKp0pk3LX4tYdTtMaGbU1BaoXQsb6alwV9NxsJ9zcd5mHfchcTTpj309BP+KdOInFT4RSqOSTawzaVw4pbHNf9oMPa/fU/wCIfzmVLPMO31a1P+IfjL9Xyui/16VNvein8JG4jsdgX+thqXwXT90l/wDH49pEK7XdFfp4lG+q6n3ETWzDOKVC3eVVT5k8enEmR7PcuRu8NHYb2Z2K7dSCbbTc7L51TxPerTphEpmyWtZl3Gq1tuPtEiHBFGS1VA7rK2RUqfbPDf3kD3kj75sU84oOLrVQ36gzoLUFPKqfgJSO0WBpDFMQaWpkB0hASLbbgHraUvuFxpUtetvBajX1SxgteQVNVBDe43sfMX2kjNLKLCigDBrKBcC32dPdNwtPoaGI0orPZHDPeTPt4kNic8CtZV1Adb2m9gcetUbbEcgzKlfUKlTlxluWdKaWWjbiLxOszEREATSzjCtUpMiNoYjZrXtY33E3Z4Yx9KMfJT90pUScGn0wSupzar2grhHqBHNNCw1eD9FtJNi9+R5TN+0FbvGp0lesyBdelQAuoXAuzi5t5TCrR/oknqaer+N7/jIDsfUqpUxhoUlqItYKRqswA22v6fdPKXBrdyjt2NfSJFjrZ5ikUlsPWAHJ0ofTpVkfU7fd3UFOr3lJjb69MbA9dnvb3S3ZubUtxyyD5uJyL2nA/T1v0pIB82MvLg1sltkRrybOq/TKtr95Tt5kH+cxGaN/bUPs/wA0oXtOrMmHoICbEm9vRVA/GWbsJlNBsDQLUabMUDFmUEkn3zyrPhLr09evG77HRVrKDxgm0zJ/7Sifh/8AqbDZjVsLd1/Cf5yqe0XLKFPA1HWmiMtrMq2I8QHS01PZliGfCeJi1nIF+g0g2+ci94fUtKWtTz9BSqRqPGCQxFVu8Lg2YNcEdCDyJ0LJMf39FKh2JuGH7QNj8OvxnNscKl3dRqRLlwPrWJ+svnbqPKWjsvVIwOJYHjvCP+UDefS2y/ox+SOSp7TLgDfiY1HABJ4Eq/suqFstoMeW1k/Go0lc+xWkKnVvuEi7rKhSlN9iKcdbSPOvmha4A2MiaWHVWvaw349TebFUaU1WJHp19JF4jF1xstHUbDowFyDsfjt8D5ifDVKt1eSzLfH0PRiowWxB+0NimHBUkHWOP3Wkv2Rzur9FpJSRAEpoLve7NpFztKr2+x1R6Sq9LQurUt73N14N9r2O9pL9l6tVMLSIp3DaLeFrkFQd/uvxtPWpu4t7OOjZ6mZyUZ1N/As2MxmIqoUY0lv1UMT9pmzTzSuAB+b2t+if80iMBjajsoanoBBvcH8Z9rYyoCwCDbXsQ36Nrb8HUCSLThlfXym/W3x8C/Lp46GWEwZRbEhjrd7kb6nIJvv6CTgzd/Jfkf5yNoM5dlZQAoB1C++r+Vjf4SM/KtW9jR2ubmzcXNiNvJWv8POZ0ru8Um4S3eM9CZQg+qLKc3fyHygZu/kPlKt+V61x+YJvxbV+zsbjY+L7Jm+bVRe1HUAt7gMN7LYbi/1mtbnY+U39O4h7/wChHKp+BMZ1WOJp92xKqSNWnbUB+ifQzTybCDDNqQuedidt/O3Nuk+4HG95cFSrAA2IPluNx0a4+U0q+bVF4oltgTYNsb2I46Gw+3iY+mXk57y3XyLKEEsYPftDgGxZOqvXpjay02sAR1kVgsIlEpTGoliUux8Q0gte/rN2tmtUC/cHfXa199IvwOmx556TwGPdqgbuCNk3IOxYgNfblQx48jLOrc1U1UeV80WUYx6IsuGxr00VEIAVbbi5J/WO/M0jUdmJdybcDp7xIx83qgkdydvfwLi/FuRsPQ+kkkq6lR7WuoNvK4vaYVq9y4pTlsTGEU9kfXXaZ4PCU3cLWXUPXbfowItY+6a2YNU0/mluT7vxkYaWKNMja58239QT046StpN0qkamVsy046o4Lc+U1aA1YWs7Ab9zWY1Fb0V2u6HyNyPSSuW4wVqSVVuA6hgDyLjg+o4lHpZz3FPvKzu9REe4CEBW0nw34YXtvLP2VxVI4elTpuCyU1DA3Bvbc6WsbXvvPvKVxGpFPO7PIlBxZNRETYqJF9pq+jC1m8kb7pKSt+0Ak4OoqglmFgBydukxryUabbLRWWV7N6OjLNH7FBfmyAyE9m+DCDFVNxfEOlrm1gw6ee9rze7SZ0jYXSErKA1K5emVAVXUkkngWEx7K5kuHWorU6lQVK9WotSmodSrNcEEGFcU+Z7SxjxI5bx0LZ2gF6aDzq0v8QnPPa7R/PYUbn63Pq4290tuZ58j93aliAFqKx/MtwJVu2QbHYnD9zTq6VtqLoVA8dyd+lpFe5pKDxJeZNOnLV0JXNMnpYvFUKNZNaCnVa1yNwVA4MtmT5clFBTQWRQAo32FuN+ZCgGniUr6WZRTdCFFyCxBBt1G3SSNDPFF70sRz/ZH8DOHhNzRVtFOSzv3+JpcQm5vY8O0SX7pSAQa1MEHe41f9poZaoFXE2AA79uNuEUT5neYrV7od1iNIqqzWpsCFUk7W9bT0wVx3lRlK97Vdwp5AawF/XYbesx43XpyttMZJvKL2sJKeWjHBH81iT+y33GbnZ02yvEn9ir/ANESpPUcK3duVLalPVSCSNxM+11RlyM6QbHEICdVrAMOnW5FvjPYt96UV8EYVdpMu3srFsrwv7rf42mXaCrfEW8kX7STKr7BqztRxQIunfDxauG0L4Qvl1vfrJ3P6lsW49E+6ebxzPozXxRrae2anbHGn6MEFRqZ8RBUckC9j5bXkGvaamQurF4i9hfwDm3vk7i9LKdQBsDyL9JD5XmFGtUemtFR3ZIYkDoxUaRbcGx36cTyLG9UKOJRbx3TS+XY7ZKcX6jS+mSr9sM1Sqqha1WrbVs62C3AsRY88ySyzOKS0aa/TMQtkUWCbDbgb8SE7X5klb+qQKqFwGBHjsbXsON1PPQyawGfUPo6E4ZS4Vbp4b6NAbvb2+rYj4m09mddKlF6Hv2ysr7GMZ1dbaks/I2jnVL+/wBf+D/vMfyvT/v9f+A/znzHZ1Qpu6nCoQjqhNh+lp3+pYAahyRxJnBJQqNVUUKY7qpoPgXc6Fe42/at8JxVLynCOqVOXnH9vibqrce8vykSubIL/wBIVt/+GfP3zzfNU/3jWH/pn+cmMdUw1Kg9fuUKopNggBNtrbjznhktbD4nvB9Hpq1NgpBUHlQwIuoNrHqBxKK+pODny5YX+P7FubXz7UfykO2YPrS2Oc0XOnvOND/qspO178+/yjFZtTpsVqZnUVlNiChuCPjLHllOhVpBhRpqG/R0r0JG9h7/AJzWzA0u+7tcLTqvoDsSEWy30jdhuduPSZq/pyqOLg9v8fvsbyr1HBYxnvssMrLdpcP/AL0q/wDLb+cyTtHQAP8AStTcW3Q/z5lpzKhhqNJ6pw9IhBewRbn049Z5ZWcNXDsuHRQjlfFTAJsAb2IuOesur6g461Tlj/z/ABM+dcdNS/KVZu0OH/3pV/gb+c28JnlFlqWzKow0Ak6D4QCN+fh8ZIZRmWHr1FT6Ki60ZlJVTspG26jz6XktictQlNFOmoDXcaF8SdRx52PwipeUactMoST+cf4jn12vaXkVvK6y4l9FDMK9RhuQqNsPMnVYT3zTJWUgNicU5sSNNNmHB63sDt7/AJyUzhO6VWoKtM330gC/vtzNZM/vsyEuFBJGw6k2F/IGc8rpykp0lt4PGf0NY16yW7XkiOOHtzXzA+6k34mXPKa2qih8Z43ddLG21yOhkGM9p/qP/F/3nliMbVPjpJ4PUm+3P6U57mTrxUdOPIo6lSXtPP0NzPsnpVVraVvVte4Jvc8fO0xwoeiEcOzU/CQx+vSJ9eq32N5r0q+I01Kg0qGXwcsVsNri/UeV5JZax+jAuNbFSSBYaib8cCZxnUppLOdzGcYsvuT401qYY/WGzW8x1HoefjN+VvsTUD0iwvpJFr+gtLJPsLWbnSTl1PLksMGVrtJikNVKepdYUnTfe1xvaWQyqdocGn0kVNPjNO2rfi/Hl0E5OMPFpL6G1t/2IpfbyodFJD9V3OodGsuwPmLm9pB5fk6sQulATxtYD5S0dqcrqVlQ0xqKEm17EggcX90jcDgqyspanV28h9nM8uwuoU7XGVnc3q03KZO9nUZaWhzco7KDzsOlz75KGaOVYc06dm5LMxF721G9veBaboM8CvLVUbXidcVhGQM+3nmvEyvMSx9vPCojHqtrjz4Bv/Ke0+MZaLwyCmo40g+p/wARnv22P9Af+5T/AKsgXqEJbzN/tmx2kxDNk6UypFL6QuqpfrqZgEXrvseJ+iW0v6cfkeRVXrMsvsAH/hcV/wCY/wDqSSvbI6MWD0empHvBIP4Tm3s9zj6HXRW75qbuLqCyrrcqoeynciw52IvOmduAa+G+kU0YGg7AgjlNgxHmAbfIzn4jGNWm6ffGfItbPTJMhcXj1VCWNh/Paa9LuxZtCg2be2/j3b5ncyGwuMSobVT4SDfnm23HraMFi2ZtKbt5Wvx8J8yqDisI9TBGdraSB6a01VVAAsoA5NunpLPgKVLu1HdrvTVDsN1HC+70lbz7DOWD1FYaWVb6bDztwN/jPbC5iLWvO+4hJ0KaT7GFNZlJllfC0GYs1NCxIJJHJFrE+Z2Hym1SqKpYqACxuxH6RsBc+tgB8JWxmAn0ZiPOefKjN7Ns3wWStVV1KuAykWIO4I8jeYYNKdIEU1Cgm5t1PmfOQIzNfOZLmi+ZlORNLHYnBNYTDUqRJpoqE8kC197z7isPSqkGoisV4JF7dZEjNU84/Kyef2SOVUznfJGCarurKVYBlPIPBmCVVGqwA1ElrdSep9ZDHNU85o184UcG0tG3m9icE9hcPRpnVTpopta4G9vL3TOvXu9M36n5eUqTZ3+0J9q5tYXvxxNvRZt5YSLvVUOpBkPRJpO66QSSLE3+V7Ef69ZoYLMKjoH1ix9Lnm00G7RUEdg/fNpYg2QDcG36/pIpWs94pZIbSW5aqWPpH61l3sbrex9dN/nM8dWVlC0nRtZsCpvYdSbceXvMqGdOCw0jTsCDvchgCAQSfOadKpZxqchbrqO5sL8+u15pGzUsNPfwIeyLjiqj4YVGFLXUJ8F32ICgdeLAdBvNTK6mIVXr46otOkRfSOvkoHr5CTPZ/tRlBc0tD0dILBqx2fT0HiNjbfTYT27b5XQxr4cYd1OsAXQ3FtQ6cXsTPTpcKl/c1v37/TwOCrdLHQ6BlWGFOmoHv+e83JhSTSoHkAPkLTOezCChFRj0RzNtvLErnaT+sX938ZYzK12mYCqpO1129bHf7xPN4wm7WSXwNrZ4qIjbzFjMaVdXF1IYeYkN2s7QJgqBqHdztTX9Zv5Dkz42lRnUmoRW7PTlJRWWa3aPtpQwdQU31u5FyEsdI6XuRuZFj2o4X+zrfwr/AJpzHuauJdqrtu7Elmv4j+yBufLym4MkUDc1j7lUfYTefXU+B2yglPLffc82V3Ub26HSsF7SMJUdUtUXUQLsosL9TZuJdA0/PhyW5tTe7fqONDH0BuVJ9LidM9m/aM16Rw9UnvqItvyyDa+/6Q4Pwnm8U4RCjT5lHouv7m9C4c3pkXfVMah2PuP3T4JhUcWO44PX0nz8VudpzzE07AbzQzbO6IpfR8QlVgo/NhCFU3OrUbjdgxPytISpm5WtYtsG3vf6vO2/Mv8Ag8ZgalNe87piFA8dja6i4F+BPtncVLeEXoctux5koRk2s4OdZTjvztEJu4qKQCTvZtgd7WllftC9Wv3VdCxNQKo1sAqMQSuzAMNRbkS20qmAuCooXG40qLgjqLeVpB4nN0VyxwlCq2q/eBSCbcMd+dhKU76c6urlPpgh0YqONR9zrIKdMM9NqiADYAqR8j91587AZa3eisXv/WAqTv5C4tt856Y3tUpH5zCKy8m9zbbnkzXwPbvD0rstFEZtjZmNwOLzK4lUqQko0Wsr4G8JYSTkW3tHkyV6ZBZ0uQSVPNhxY7fGVHF458KRRw2CSsKaIz1GUsSzLqJY9J7Zr24pVVCgqB1Fzv8AH8J8wPamklMuro1Z2Ac7jwjYXO2wtzOO3p1oUlGpBvGdv08i8pRy8SN3A46tVorVXCUHBAuqob3O+mzLY7db2mJxuJAJbL0UD/hg7fDrPHN+1bKV7uvRX3MW+/iaNHto9irYhSxI0kbDne/XylFb1JLKpr75LqUV1kT9fGGkqmthQC9tITDF+ejECyn0vI9s5qN/VYEt+9hiv3yLxHamsW0/SSLH3X+zcSRyTNDUbXWdmWnqZ6mo6QLXF9Rtf63zE6YUKcKeqrDf4ZMZSk5erI9nx2J6YGidgfEaa7+QBb3TRfNsaPrZdRI80VX+wNILHZzWdmb6VQUMTZVrKNI6D6v+t4SpjSLriLDz1kg/wqZ1wtKON4LzZnKpL3idXtE4NnwoTbrg3O/l4SZHZtnVZ18FGioBuSKLKduh1AekijnmJV7PjdJ/eY/YFmxkWdmrXOHxFXvlY2p1HvbX04sdLDax62mvo1Kn66p9N+r/ANlNc3s5EQcfVY2anSa59F+3aTeQ5eC/5waSLlVLB14FvQ7ngmWJsfgaR8VCmrLwynUvv8/ha+02cFmeD037+mzHoSE63sdgLTnrXrlTajSaz3NoU3GW8zRwFS63OnZmGwsLBj0ksuSYOpVKEHvDdiLnruelusqmY9qqdMuqot7m2lwy/Mb2m3R7Z1CQaYosSN7XFthtc/L4TilaXDTnFNfXB0c2CeMmx2qwyoUFK5cKCQeLABQAfO1z8JtdluzeHxhWk+JcVXUuRTTZQpB062/S+FpIUc0Y9yKlNPFfW1xZdjsbm/M6VlOVURoxC01FRqYGsbXBAPTbfbedfDVJvTJdO/iY3M8LqVUeyHA2fxVixtobXvTPUiwAYn9oGSnZ7s3Ro1r0Nfd0vDdnZtVS1ttRsALm9rby11U1KRuLi2xsfgehmOFw601CKLKOP9dT6z3Fsec1l5Z6iIiCT4ZwbtxSzCpmOIWmlWuqEEBLsERhdQQDtsOPSd6Mj0yynT79qSAVKxLOervp0gkn0sIzghrJyPsb2ipfRR3jBCrNqvYC5JO1zvtKL2hxz47GMWN6aGyKDtp6W/e5JkVXynF0qpwzUqveqd6aqWN/MaQbj1G0l8HkdbCkLiaTUncagGtfSTpvtx1nHSsKVGrKsur+2TWVaU4qJ6YvFLTUWG/AA/1sJpojspqbADm+rr0va018wcCs1+g2mmcS5BPeEbiy77+ux2M74xWDmlJ5JrCurizb/wCuRMnrVMPVWun9dSsSf7WkdiG9Rx8fSQ+GrkVB03kzmguUA3Lal+Y4+dpnOCfqvozSEn1Ok4ftrgmVWNdFLC+ljYi/Q7cyNy/O8IgJ+k0C2luH6kes5bmmWtS2fYgA295ljyDsIzphKuJNqeLq00pBG8RUh2Ytt4dlFt+s8hcDoxziTOtXk+mCoYt9TsR1M9qNQXA591z8RbpP0A3scy3TZVqhgbh+8J39QdiPS09B7NUvzRCk3JWjZrem9gZ7KlpSSRyNam2zh+EzsUaiEUkcr0YeFtiNwLX6dekkv9uG6YbC/wDK/mZ1Cl7FcEQO8qV2bqVcKDvttbawsJB9q/YyEp6sAzvU1CyVCLaQGLXa25JsB7/jLqaRRwyc/wAz7W1K1NkNOioPVKYU/PpIMVg23HJ/0ZM4/sXjKdCpiamHelSp6Q/eGxueWUdVvYfGRdDAPYG27EKOdy3A4tv75OUyNODz+kIRb8J7YMBrqCB4Tudha/WX3L/YvjSCavcDfjvmva3PhpkcylYTLTdlOm4c09JYjUyndLjfod9pDkidLGV4J8QSKK6ioBPAsDt15no2XVkquppksihmA3sCOTY8WnUMnyGjSAZMOiMVGrck8Xsbjc3/ANbSj5hj66YnE6aKMSulwGJsttmB87WuPSUU8stowQuCY1F1eoAvvdrbLzfr5Se7SIaFGjl1Heq/jrW2uTuAfIXBPuUSI7OZjQp1KLV6ekUUYqQpPePe4J93Tne0zy/EvUaviGP5yq4QHyB3IG4I20jaYVIOdRZXqrf5vt5F4tKL8Wb2XYGlSHgIJH1qxANz5UxwB68zKtmKcHUx82beR+bYg01036fKV5mdrne06Es7lM4LPiHRxY7joDuPnyPhIPGYIqSyXsN+d1323+7rMMBjSrC+8sAWl3lPvVvRYrrHHhbYkHoRe4PpHTYZya+LdsVTWsDvstRQCSKignVZQdmHi995q5NgK9c1FpAEoLsG2+A9b9Jce0eWJkmZIwOvC4i7d2LgrTDDbnchjtbpOx4TshggoK0AuqzEBm5O9zvzM4ZjmKW3YtL1sNnEsr9kuNxVJK6VMOFqC4BZr8kb+H0lIzbLnw1epQqgB6bFWtxcdR6Hmfr/AAeDSkgp01CovCjgb3+8mfn/ANvOForj1ek6mo1MCsg5Vh9Vj08Sn/4iaxeepVo50VJHvn6y7F49K+Bw1RL6TSQb83UaT9qmflDDb7fGfoX2G47Xl3d33pVXX4N4x95iSRWL3OiREShoIiIAiIgGOne/XznL/bRl5Bw+KA2F6bnyudSk/EEfGdSmnm+W08TRejWXUjixH2gjyINiPdIaB+Zc4wRPjQXuN5CaG38BNuTa/wA50bP+x+LwJNkavQvs6DUQP2gNwfskD9NVdiCPMFT9smM8bMq6eXlEJk2Xszh2FlH2y1dl8v8ApeZ0KS7qja39FXf+Q+M8sHl+LxZ04XD1SP1yhUD4tYfbOuezrsSuXUy1QhsRUA1sOFHOhfjuT128hDeWSo4RQ+2nZf6ZnaYRSERqVN3P7CXLaf2jcAe+dFxfZgvi8Cy6UwuCRtCAm5qFdCi1rBVXrfrNpuzKnMRjzUOoUTSFOwtud2J5+EnwIJAE+xEAREQDXx+Cp1kNOqi1EblXAYH3gyHTsTl4IIwWGBBBBFJRYjg7DmWCIB8IkHmvY/BYl9dfDUqj/rFbHm/Tk3k7EArh7DYH+7j+J/8ANManYLL2Cg4Wn4NRHN7tzc3ufjeWWIByj2meziiMI1XA0LVKXiZVJJqU7bqAb7j61hzYzkuUVx3K25FQnp1A+PT0E/WBE5b7Q/ZyhDYnA09Lm5q0k4qDnWi/2g5sNj75OdsEYORZ/TLAESIUlfDY78SfSqD4WG24I9R+M9aOEViLd21txrHHy5+MtF4RSSZDU8vI3IsfL1MlcZT2poOdht5/DeSuJq0kGpj3lS2wH1QfO3nJT2ZZA2Nxi1mH5ig2piRszjdUF+d7H4esMRTNz2yYZji8vDK2hKK620kgfnBck28lJnasDikqor0mDoQLMu4InsygixAI8jIvLezuHw9QvQQ0ib3VWYIb73KX039QJQ0wS0gO0nY3B47fE0FZtgHF1cAdNS2NpPxAOZ5r7GsGaZOENSjWH1WZ2db+TA7290h8u7D5zl+r6FXoFWsSAbAkbbh1/Gdki0nJGEULs1mOc/SadLG4al3Okl6yldttraTzewtbrL4ItPsgkREQBERAEREATyagp3KqfeBPWIB8An2IgCIiAIiIAiIgCIiAIiIAiIgCfDPsQCm9qvZ3hsaxqC9GqeXQCzHzdTsT6ixlSq+xqpfwYtbftUz+DeU6/EA5Nlvsb8d8TidSdVprpJ9NRJsPcLzpuV5bSw1NaVBFp014UfefMnzM3IgCIiAIiIAiIgCIiAIiIAiIgCIiAIiIAiIgCIiAIiIAiIgCIiAIiIAiIgCIiAIiIAiIgCIiAIiIAiIgCIiAIiIAiIgCIiAIiIAiIgCIiAIiIAiIgCIiAIiIAiIgCIiAIiIAiIgCIiAIiIAiIgCIiAIiIB//2Q=="/>
          <p:cNvSpPr>
            <a:spLocks noChangeAspect="1" noChangeArrowheads="1"/>
          </p:cNvSpPr>
          <p:nvPr/>
        </p:nvSpPr>
        <p:spPr bwMode="auto">
          <a:xfrm>
            <a:off x="155575" y="-1079897"/>
            <a:ext cx="4762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&amp; Conveyance</a:t>
            </a:r>
          </a:p>
          <a:p>
            <a:pPr lvl="0"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Adequate access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Isuzu Diesel Truck Cab and Chassis"/>
          <p:cNvPicPr>
            <a:picLocks noChangeAspect="1" noChangeArrowheads="1"/>
          </p:cNvPicPr>
          <p:nvPr/>
        </p:nvPicPr>
        <p:blipFill>
          <a:blip r:embed="rId5" cstate="print"/>
          <a:srcRect b="11423"/>
          <a:stretch>
            <a:fillRect/>
          </a:stretch>
        </p:blipFill>
        <p:spPr bwMode="auto">
          <a:xfrm>
            <a:off x="6477001" y="3314700"/>
            <a:ext cx="2105025" cy="685800"/>
          </a:xfrm>
          <a:prstGeom prst="rect">
            <a:avLst/>
          </a:prstGeom>
          <a:noFill/>
        </p:spPr>
      </p:pic>
      <p:pic>
        <p:nvPicPr>
          <p:cNvPr id="21" name="Picture 20" descr="http://natvac.com/wp-content/uploads/2014/06/MEC_5000-400x40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17195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1950" y="4000501"/>
            <a:ext cx="1162050" cy="850106"/>
          </a:xfrm>
          <a:prstGeom prst="rect">
            <a:avLst/>
          </a:prstGeom>
          <a:noFill/>
        </p:spPr>
      </p:pic>
      <p:pic>
        <p:nvPicPr>
          <p:cNvPr id="23" name="Picture 22" descr="IMG_5205.jpg"/>
          <p:cNvPicPr/>
          <p:nvPr/>
        </p:nvPicPr>
        <p:blipFill>
          <a:blip r:embed="rId8" cstate="print"/>
          <a:srcRect l="4458" t="6667" b="30724"/>
          <a:stretch>
            <a:fillRect/>
          </a:stretch>
        </p:blipFill>
        <p:spPr>
          <a:xfrm>
            <a:off x="6096000" y="4171950"/>
            <a:ext cx="1066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0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-0.18541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4114800"/>
          </a:xfrm>
        </p:spPr>
        <p:txBody>
          <a:bodyPr>
            <a:normAutofit fontScale="62500" lnSpcReduction="20000"/>
          </a:bodyPr>
          <a:lstStyle/>
          <a:p>
            <a:pPr marL="231775" indent="-231775" algn="just">
              <a:lnSpc>
                <a:spcPct val="123000"/>
              </a:lnSpc>
              <a:spcAft>
                <a:spcPts val="6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Operating principle of Vacuum pump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works on the concept of compression of air to create vacuum in the tank. Vacuum system with smaller quantity of sludge collection and storage.</a:t>
            </a: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Vacuum pump capacity = 2,500 TO 4,000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litres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per minute</a:t>
            </a: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Type of energy = diesel engine or connected to the vehicle shaft (PTO)</a:t>
            </a: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Operating principle of Transport system: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motorized  transport system (mounted on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chasis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of motorized vehicle, mounted on trailer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chasis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to carry large volume of sludge to treatment unit/disposal site with increased speed</a:t>
            </a: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Storage capacity varies from 500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lites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to 10000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litres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Commonly used volume is 2000 and 4000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litres</a:t>
            </a:r>
            <a:endParaRPr lang="en-US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&amp; Conveyance</a:t>
            </a:r>
          </a:p>
          <a:p>
            <a:pPr lvl="0"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Working principle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398</Words>
  <Application>Microsoft Office PowerPoint</Application>
  <PresentationFormat>On-screen Show (16:9)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Criteria for Selection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FSTP and FSM Devanahalli, “a small town story”</dc:title>
  <dc:creator>Ajith.e</dc:creator>
  <cp:lastModifiedBy>ankita</cp:lastModifiedBy>
  <cp:revision>17</cp:revision>
  <dcterms:created xsi:type="dcterms:W3CDTF">2016-10-02T13:22:44Z</dcterms:created>
  <dcterms:modified xsi:type="dcterms:W3CDTF">2017-01-03T07:22:20Z</dcterms:modified>
</cp:coreProperties>
</file>