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69" r:id="rId5"/>
    <p:sldId id="260" r:id="rId6"/>
    <p:sldId id="261" r:id="rId7"/>
    <p:sldId id="259" r:id="rId8"/>
    <p:sldId id="262" r:id="rId9"/>
    <p:sldId id="264" r:id="rId10"/>
    <p:sldId id="265" r:id="rId11"/>
    <p:sldId id="266" r:id="rId12"/>
    <p:sldId id="268" r:id="rId13"/>
    <p:sldId id="267"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5" d="100"/>
          <a:sy n="75" d="100"/>
        </p:scale>
        <p:origin x="931" y="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00A1BA-BF21-4ED6-B465-D6D7E047029A}" type="datetimeFigureOut">
              <a:rPr lang="en-IN" smtClean="0"/>
              <a:t>23-12-2020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750917-5F78-424B-9F7F-D7A59CDF72E4}" type="slidenum">
              <a:rPr lang="en-IN" smtClean="0"/>
              <a:t>‹#›</a:t>
            </a:fld>
            <a:endParaRPr lang="en-IN"/>
          </a:p>
        </p:txBody>
      </p:sp>
    </p:spTree>
    <p:extLst>
      <p:ext uri="{BB962C8B-B14F-4D97-AF65-F5344CB8AC3E}">
        <p14:creationId xmlns:p14="http://schemas.microsoft.com/office/powerpoint/2010/main" val="3593131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00A1BA-BF21-4ED6-B465-D6D7E047029A}" type="datetimeFigureOut">
              <a:rPr lang="en-IN" smtClean="0"/>
              <a:t>23-12-2020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750917-5F78-424B-9F7F-D7A59CDF72E4}" type="slidenum">
              <a:rPr lang="en-IN" smtClean="0"/>
              <a:t>‹#›</a:t>
            </a:fld>
            <a:endParaRPr lang="en-IN"/>
          </a:p>
        </p:txBody>
      </p:sp>
    </p:spTree>
    <p:extLst>
      <p:ext uri="{BB962C8B-B14F-4D97-AF65-F5344CB8AC3E}">
        <p14:creationId xmlns:p14="http://schemas.microsoft.com/office/powerpoint/2010/main" val="3089925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00A1BA-BF21-4ED6-B465-D6D7E047029A}" type="datetimeFigureOut">
              <a:rPr lang="en-IN" smtClean="0"/>
              <a:t>23-12-2020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750917-5F78-424B-9F7F-D7A59CDF72E4}"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29990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00A1BA-BF21-4ED6-B465-D6D7E047029A}" type="datetimeFigureOut">
              <a:rPr lang="en-IN" smtClean="0"/>
              <a:t>23-12-2020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750917-5F78-424B-9F7F-D7A59CDF72E4}" type="slidenum">
              <a:rPr lang="en-IN" smtClean="0"/>
              <a:t>‹#›</a:t>
            </a:fld>
            <a:endParaRPr lang="en-IN"/>
          </a:p>
        </p:txBody>
      </p:sp>
    </p:spTree>
    <p:extLst>
      <p:ext uri="{BB962C8B-B14F-4D97-AF65-F5344CB8AC3E}">
        <p14:creationId xmlns:p14="http://schemas.microsoft.com/office/powerpoint/2010/main" val="535629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00A1BA-BF21-4ED6-B465-D6D7E047029A}" type="datetimeFigureOut">
              <a:rPr lang="en-IN" smtClean="0"/>
              <a:t>23-12-2020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750917-5F78-424B-9F7F-D7A59CDF72E4}"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98976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00A1BA-BF21-4ED6-B465-D6D7E047029A}" type="datetimeFigureOut">
              <a:rPr lang="en-IN" smtClean="0"/>
              <a:t>23-12-2020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750917-5F78-424B-9F7F-D7A59CDF72E4}" type="slidenum">
              <a:rPr lang="en-IN" smtClean="0"/>
              <a:t>‹#›</a:t>
            </a:fld>
            <a:endParaRPr lang="en-IN"/>
          </a:p>
        </p:txBody>
      </p:sp>
    </p:spTree>
    <p:extLst>
      <p:ext uri="{BB962C8B-B14F-4D97-AF65-F5344CB8AC3E}">
        <p14:creationId xmlns:p14="http://schemas.microsoft.com/office/powerpoint/2010/main" val="3569508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0A1BA-BF21-4ED6-B465-D6D7E047029A}" type="datetimeFigureOut">
              <a:rPr lang="en-IN" smtClean="0"/>
              <a:t>23-12-2020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750917-5F78-424B-9F7F-D7A59CDF72E4}" type="slidenum">
              <a:rPr lang="en-IN" smtClean="0"/>
              <a:t>‹#›</a:t>
            </a:fld>
            <a:endParaRPr lang="en-IN"/>
          </a:p>
        </p:txBody>
      </p:sp>
    </p:spTree>
    <p:extLst>
      <p:ext uri="{BB962C8B-B14F-4D97-AF65-F5344CB8AC3E}">
        <p14:creationId xmlns:p14="http://schemas.microsoft.com/office/powerpoint/2010/main" val="777998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0A1BA-BF21-4ED6-B465-D6D7E047029A}" type="datetimeFigureOut">
              <a:rPr lang="en-IN" smtClean="0"/>
              <a:t>23-12-2020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750917-5F78-424B-9F7F-D7A59CDF72E4}" type="slidenum">
              <a:rPr lang="en-IN" smtClean="0"/>
              <a:t>‹#›</a:t>
            </a:fld>
            <a:endParaRPr lang="en-IN"/>
          </a:p>
        </p:txBody>
      </p:sp>
    </p:spTree>
    <p:extLst>
      <p:ext uri="{BB962C8B-B14F-4D97-AF65-F5344CB8AC3E}">
        <p14:creationId xmlns:p14="http://schemas.microsoft.com/office/powerpoint/2010/main" val="3258323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0A1BA-BF21-4ED6-B465-D6D7E047029A}" type="datetimeFigureOut">
              <a:rPr lang="en-IN" smtClean="0"/>
              <a:t>23-12-2020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750917-5F78-424B-9F7F-D7A59CDF72E4}" type="slidenum">
              <a:rPr lang="en-IN" smtClean="0"/>
              <a:t>‹#›</a:t>
            </a:fld>
            <a:endParaRPr lang="en-IN"/>
          </a:p>
        </p:txBody>
      </p:sp>
    </p:spTree>
    <p:extLst>
      <p:ext uri="{BB962C8B-B14F-4D97-AF65-F5344CB8AC3E}">
        <p14:creationId xmlns:p14="http://schemas.microsoft.com/office/powerpoint/2010/main" val="3881066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00A1BA-BF21-4ED6-B465-D6D7E047029A}" type="datetimeFigureOut">
              <a:rPr lang="en-IN" smtClean="0"/>
              <a:t>23-12-2020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750917-5F78-424B-9F7F-D7A59CDF72E4}" type="slidenum">
              <a:rPr lang="en-IN" smtClean="0"/>
              <a:t>‹#›</a:t>
            </a:fld>
            <a:endParaRPr lang="en-IN"/>
          </a:p>
        </p:txBody>
      </p:sp>
    </p:spTree>
    <p:extLst>
      <p:ext uri="{BB962C8B-B14F-4D97-AF65-F5344CB8AC3E}">
        <p14:creationId xmlns:p14="http://schemas.microsoft.com/office/powerpoint/2010/main" val="194953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00A1BA-BF21-4ED6-B465-D6D7E047029A}" type="datetimeFigureOut">
              <a:rPr lang="en-IN" smtClean="0"/>
              <a:t>23-12-2020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1750917-5F78-424B-9F7F-D7A59CDF72E4}" type="slidenum">
              <a:rPr lang="en-IN" smtClean="0"/>
              <a:t>‹#›</a:t>
            </a:fld>
            <a:endParaRPr lang="en-IN"/>
          </a:p>
        </p:txBody>
      </p:sp>
    </p:spTree>
    <p:extLst>
      <p:ext uri="{BB962C8B-B14F-4D97-AF65-F5344CB8AC3E}">
        <p14:creationId xmlns:p14="http://schemas.microsoft.com/office/powerpoint/2010/main" val="1397995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00A1BA-BF21-4ED6-B465-D6D7E047029A}" type="datetimeFigureOut">
              <a:rPr lang="en-IN" smtClean="0"/>
              <a:t>23-12-2020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1750917-5F78-424B-9F7F-D7A59CDF72E4}" type="slidenum">
              <a:rPr lang="en-IN" smtClean="0"/>
              <a:t>‹#›</a:t>
            </a:fld>
            <a:endParaRPr lang="en-IN"/>
          </a:p>
        </p:txBody>
      </p:sp>
    </p:spTree>
    <p:extLst>
      <p:ext uri="{BB962C8B-B14F-4D97-AF65-F5344CB8AC3E}">
        <p14:creationId xmlns:p14="http://schemas.microsoft.com/office/powerpoint/2010/main" val="195172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00A1BA-BF21-4ED6-B465-D6D7E047029A}" type="datetimeFigureOut">
              <a:rPr lang="en-IN" smtClean="0"/>
              <a:t>23-12-2020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1750917-5F78-424B-9F7F-D7A59CDF72E4}" type="slidenum">
              <a:rPr lang="en-IN" smtClean="0"/>
              <a:t>‹#›</a:t>
            </a:fld>
            <a:endParaRPr lang="en-IN"/>
          </a:p>
        </p:txBody>
      </p:sp>
    </p:spTree>
    <p:extLst>
      <p:ext uri="{BB962C8B-B14F-4D97-AF65-F5344CB8AC3E}">
        <p14:creationId xmlns:p14="http://schemas.microsoft.com/office/powerpoint/2010/main" val="2253290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0A1BA-BF21-4ED6-B465-D6D7E047029A}" type="datetimeFigureOut">
              <a:rPr lang="en-IN" smtClean="0"/>
              <a:t>23-12-2020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1750917-5F78-424B-9F7F-D7A59CDF72E4}" type="slidenum">
              <a:rPr lang="en-IN" smtClean="0"/>
              <a:t>‹#›</a:t>
            </a:fld>
            <a:endParaRPr lang="en-IN"/>
          </a:p>
        </p:txBody>
      </p:sp>
    </p:spTree>
    <p:extLst>
      <p:ext uri="{BB962C8B-B14F-4D97-AF65-F5344CB8AC3E}">
        <p14:creationId xmlns:p14="http://schemas.microsoft.com/office/powerpoint/2010/main" val="192594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00A1BA-BF21-4ED6-B465-D6D7E047029A}" type="datetimeFigureOut">
              <a:rPr lang="en-IN" smtClean="0"/>
              <a:t>23-12-2020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1750917-5F78-424B-9F7F-D7A59CDF72E4}" type="slidenum">
              <a:rPr lang="en-IN" smtClean="0"/>
              <a:t>‹#›</a:t>
            </a:fld>
            <a:endParaRPr lang="en-IN"/>
          </a:p>
        </p:txBody>
      </p:sp>
    </p:spTree>
    <p:extLst>
      <p:ext uri="{BB962C8B-B14F-4D97-AF65-F5344CB8AC3E}">
        <p14:creationId xmlns:p14="http://schemas.microsoft.com/office/powerpoint/2010/main" val="262328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00A1BA-BF21-4ED6-B465-D6D7E047029A}" type="datetimeFigureOut">
              <a:rPr lang="en-IN" smtClean="0"/>
              <a:t>23-12-2020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1750917-5F78-424B-9F7F-D7A59CDF72E4}" type="slidenum">
              <a:rPr lang="en-IN" smtClean="0"/>
              <a:t>‹#›</a:t>
            </a:fld>
            <a:endParaRPr lang="en-IN"/>
          </a:p>
        </p:txBody>
      </p:sp>
    </p:spTree>
    <p:extLst>
      <p:ext uri="{BB962C8B-B14F-4D97-AF65-F5344CB8AC3E}">
        <p14:creationId xmlns:p14="http://schemas.microsoft.com/office/powerpoint/2010/main" val="127562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800A1BA-BF21-4ED6-B465-D6D7E047029A}" type="datetimeFigureOut">
              <a:rPr lang="en-IN" smtClean="0"/>
              <a:t>23-12-2020</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1750917-5F78-424B-9F7F-D7A59CDF72E4}" type="slidenum">
              <a:rPr lang="en-IN" smtClean="0"/>
              <a:t>‹#›</a:t>
            </a:fld>
            <a:endParaRPr lang="en-IN"/>
          </a:p>
        </p:txBody>
      </p:sp>
    </p:spTree>
    <p:extLst>
      <p:ext uri="{BB962C8B-B14F-4D97-AF65-F5344CB8AC3E}">
        <p14:creationId xmlns:p14="http://schemas.microsoft.com/office/powerpoint/2010/main" val="425579660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486" y="1491049"/>
            <a:ext cx="8394357" cy="1136821"/>
          </a:xfrm>
          <a:solidFill>
            <a:schemeClr val="accent1">
              <a:lumMod val="60000"/>
              <a:lumOff val="40000"/>
            </a:schemeClr>
          </a:solidFill>
        </p:spPr>
        <p:txBody>
          <a:bodyPr>
            <a:normAutofit/>
          </a:bodyPr>
          <a:lstStyle/>
          <a:p>
            <a:pPr algn="ctr"/>
            <a:r>
              <a:rPr lang="en-US" sz="2700" b="1" dirty="0">
                <a:solidFill>
                  <a:schemeClr val="tx2">
                    <a:lumMod val="75000"/>
                  </a:schemeClr>
                </a:solidFill>
                <a:latin typeface="Copperplate Gothic Bold" panose="020E0705020206020404" pitchFamily="34" charset="0"/>
              </a:rPr>
              <a:t>Online Workshop 7</a:t>
            </a:r>
            <a:br>
              <a:rPr lang="en-US" sz="3200" b="1" dirty="0">
                <a:solidFill>
                  <a:schemeClr val="tx2">
                    <a:lumMod val="75000"/>
                  </a:schemeClr>
                </a:solidFill>
                <a:latin typeface="Copperplate Gothic Bold" panose="020E0705020206020404" pitchFamily="34" charset="0"/>
              </a:rPr>
            </a:br>
            <a:r>
              <a:rPr lang="en-US" sz="3600" b="1" dirty="0">
                <a:solidFill>
                  <a:schemeClr val="tx2">
                    <a:lumMod val="75000"/>
                  </a:schemeClr>
                </a:solidFill>
                <a:latin typeface="Copperplate Gothic Bold" panose="020E0705020206020404" pitchFamily="34" charset="0"/>
              </a:rPr>
              <a:t>Towards the first milestone</a:t>
            </a:r>
            <a:endParaRPr lang="en-IN" sz="3200" b="1" dirty="0">
              <a:solidFill>
                <a:schemeClr val="tx2">
                  <a:lumMod val="75000"/>
                </a:schemeClr>
              </a:solidFill>
              <a:latin typeface="Copperplate Gothic Bold" panose="020E0705020206020404" pitchFamily="34" charset="0"/>
            </a:endParaRPr>
          </a:p>
        </p:txBody>
      </p:sp>
      <p:sp>
        <p:nvSpPr>
          <p:cNvPr id="3" name="Subtitle 2"/>
          <p:cNvSpPr>
            <a:spLocks noGrp="1"/>
          </p:cNvSpPr>
          <p:nvPr>
            <p:ph type="subTitle" idx="1"/>
          </p:nvPr>
        </p:nvSpPr>
        <p:spPr/>
        <p:txBody>
          <a:bodyPr/>
          <a:lstStyle/>
          <a:p>
            <a:r>
              <a:rPr lang="en-US" dirty="0"/>
              <a:t> </a:t>
            </a: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403" y="3498661"/>
            <a:ext cx="9144019" cy="154838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4906" b="77641"/>
          <a:stretch/>
        </p:blipFill>
        <p:spPr>
          <a:xfrm>
            <a:off x="860855" y="271337"/>
            <a:ext cx="8559114" cy="964338"/>
          </a:xfrm>
          <a:prstGeom prst="rect">
            <a:avLst/>
          </a:prstGeom>
        </p:spPr>
      </p:pic>
    </p:spTree>
    <p:extLst>
      <p:ext uri="{BB962C8B-B14F-4D97-AF65-F5344CB8AC3E}">
        <p14:creationId xmlns:p14="http://schemas.microsoft.com/office/powerpoint/2010/main" val="3667405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Interventions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4038" y="211437"/>
            <a:ext cx="4454223" cy="3190790"/>
          </a:xfrm>
          <a:prstGeom prst="rect">
            <a:avLst/>
          </a:prstGeom>
          <a:ln>
            <a:solidFill>
              <a:schemeClr val="accent1"/>
            </a:solidFill>
          </a:ln>
          <a:effectLst>
            <a:outerShdw blurRad="190500" algn="tl" rotWithShape="0">
              <a:srgbClr val="000000">
                <a:alpha val="70000"/>
              </a:srgbClr>
            </a:outerShdw>
          </a:effectLst>
        </p:spPr>
      </p:pic>
      <p:graphicFrame>
        <p:nvGraphicFramePr>
          <p:cNvPr id="7" name="Table 6"/>
          <p:cNvGraphicFramePr>
            <a:graphicFrameLocks noGrp="1"/>
          </p:cNvGraphicFramePr>
          <p:nvPr>
            <p:extLst>
              <p:ext uri="{D42A27DB-BD31-4B8C-83A1-F6EECF244321}">
                <p14:modId xmlns:p14="http://schemas.microsoft.com/office/powerpoint/2010/main" val="2520893049"/>
              </p:ext>
            </p:extLst>
          </p:nvPr>
        </p:nvGraphicFramePr>
        <p:xfrm>
          <a:off x="230659" y="1270000"/>
          <a:ext cx="5436973" cy="4967691"/>
        </p:xfrm>
        <a:graphic>
          <a:graphicData uri="http://schemas.openxmlformats.org/drawingml/2006/table">
            <a:tbl>
              <a:tblPr firstRow="1" bandRow="1">
                <a:tableStyleId>{5C22544A-7EE6-4342-B048-85BDC9FD1C3A}</a:tableStyleId>
              </a:tblPr>
              <a:tblGrid>
                <a:gridCol w="5436973">
                  <a:extLst>
                    <a:ext uri="{9D8B030D-6E8A-4147-A177-3AD203B41FA5}">
                      <a16:colId xmlns:a16="http://schemas.microsoft.com/office/drawing/2014/main" val="20000"/>
                    </a:ext>
                  </a:extLst>
                </a:gridCol>
              </a:tblGrid>
              <a:tr h="4967691">
                <a:tc>
                  <a:txBody>
                    <a:bodyPr/>
                    <a:lstStyle/>
                    <a:p>
                      <a:pPr marL="285750" indent="-285750">
                        <a:buFont typeface="Arial" panose="020B0604020202020204" pitchFamily="34" charset="0"/>
                        <a:buChar char="•"/>
                      </a:pPr>
                      <a:r>
                        <a:rPr lang="en-IN" sz="1800" b="0" dirty="0">
                          <a:solidFill>
                            <a:schemeClr val="tx1"/>
                          </a:solidFill>
                          <a:latin typeface="Lucida Bright" panose="02040602050505020304" pitchFamily="18" charset="0"/>
                        </a:rPr>
                        <a:t>Stakeholders</a:t>
                      </a:r>
                      <a:r>
                        <a:rPr lang="en-IN" sz="1800" b="0" baseline="0" dirty="0">
                          <a:solidFill>
                            <a:schemeClr val="tx1"/>
                          </a:solidFill>
                          <a:latin typeface="Lucida Bright" panose="02040602050505020304" pitchFamily="18" charset="0"/>
                        </a:rPr>
                        <a:t> meeting was held involving resident and commercial representatives</a:t>
                      </a:r>
                    </a:p>
                    <a:p>
                      <a:pPr marL="285750" indent="-285750">
                        <a:buFont typeface="Arial" panose="020B0604020202020204" pitchFamily="34" charset="0"/>
                        <a:buChar char="•"/>
                      </a:pPr>
                      <a:endParaRPr lang="en-IN" sz="1800" b="0" baseline="0" dirty="0">
                        <a:solidFill>
                          <a:schemeClr val="tx1"/>
                        </a:solidFill>
                        <a:latin typeface="Lucida Bright" panose="02040602050505020304" pitchFamily="18" charset="0"/>
                      </a:endParaRPr>
                    </a:p>
                    <a:p>
                      <a:pPr marL="285750" indent="-285750">
                        <a:buFont typeface="Arial" panose="020B0604020202020204" pitchFamily="34" charset="0"/>
                        <a:buChar char="•"/>
                      </a:pPr>
                      <a:endParaRPr lang="en-IN" sz="1800" b="0" baseline="0" dirty="0">
                        <a:solidFill>
                          <a:schemeClr val="tx1"/>
                        </a:solidFill>
                        <a:latin typeface="Lucida Bright" panose="02040602050505020304" pitchFamily="18" charset="0"/>
                      </a:endParaRPr>
                    </a:p>
                    <a:p>
                      <a:pPr marL="285750" indent="-285750">
                        <a:buFont typeface="Arial" panose="020B0604020202020204" pitchFamily="34" charset="0"/>
                        <a:buChar char="•"/>
                      </a:pPr>
                      <a:r>
                        <a:rPr lang="en-IN" sz="1800" b="0" baseline="0" dirty="0">
                          <a:solidFill>
                            <a:schemeClr val="tx1"/>
                          </a:solidFill>
                          <a:latin typeface="Lucida Bright" panose="02040602050505020304" pitchFamily="18" charset="0"/>
                        </a:rPr>
                        <a:t>The Aurangabad Municipal Corporation and Aurangabad Smart City Development Corporation Ltd. officials along with the local experts were successful in convincing the residential complexes to open parking for the employees and owners of commercial establishments</a:t>
                      </a:r>
                    </a:p>
                    <a:p>
                      <a:pPr marL="285750" indent="-285750">
                        <a:buFont typeface="Arial" panose="020B0604020202020204" pitchFamily="34" charset="0"/>
                        <a:buChar char="•"/>
                      </a:pPr>
                      <a:endParaRPr lang="en-IN" sz="1800" b="0" baseline="0" dirty="0">
                        <a:solidFill>
                          <a:schemeClr val="tx1"/>
                        </a:solidFill>
                        <a:latin typeface="Lucida Bright" panose="02040602050505020304" pitchFamily="18" charset="0"/>
                      </a:endParaRPr>
                    </a:p>
                    <a:p>
                      <a:pPr marL="285750" indent="-285750">
                        <a:buFont typeface="Arial" panose="020B0604020202020204" pitchFamily="34" charset="0"/>
                        <a:buChar char="•"/>
                      </a:pPr>
                      <a:endParaRPr lang="en-IN" sz="1800" b="0" baseline="0" dirty="0">
                        <a:solidFill>
                          <a:schemeClr val="tx1"/>
                        </a:solidFill>
                        <a:latin typeface="Lucida Bright" panose="02040602050505020304" pitchFamily="18" charset="0"/>
                      </a:endParaRPr>
                    </a:p>
                    <a:p>
                      <a:pPr marL="285750" indent="-285750">
                        <a:buFont typeface="Arial" panose="020B0604020202020204" pitchFamily="34" charset="0"/>
                        <a:buChar char="•"/>
                      </a:pPr>
                      <a:r>
                        <a:rPr lang="en-IN" sz="1800" b="0" baseline="0" dirty="0">
                          <a:solidFill>
                            <a:schemeClr val="tx1"/>
                          </a:solidFill>
                          <a:latin typeface="Lucida Bright" panose="02040602050505020304" pitchFamily="18" charset="0"/>
                        </a:rPr>
                        <a:t>The solution to parking problem is a boon to cyclists</a:t>
                      </a:r>
                    </a:p>
                    <a:p>
                      <a:endParaRPr lang="en-IN" baseline="0" dirty="0"/>
                    </a:p>
                    <a:p>
                      <a:endParaRPr lang="en-IN" dirty="0"/>
                    </a:p>
                  </a:txBody>
                  <a:tcPr/>
                </a:tc>
                <a:extLst>
                  <a:ext uri="{0D108BD9-81ED-4DB2-BD59-A6C34878D82A}">
                    <a16:rowId xmlns:a16="http://schemas.microsoft.com/office/drawing/2014/main" val="10000"/>
                  </a:ext>
                </a:extLst>
              </a:tr>
            </a:tbl>
          </a:graphicData>
        </a:graphic>
      </p:graphicFrame>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11033" y="3220994"/>
            <a:ext cx="5845508" cy="32127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77809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Timelines</a:t>
            </a:r>
          </a:p>
        </p:txBody>
      </p:sp>
      <p:sp>
        <p:nvSpPr>
          <p:cNvPr id="3" name="Content Placeholder 2"/>
          <p:cNvSpPr>
            <a:spLocks noGrp="1"/>
          </p:cNvSpPr>
          <p:nvPr>
            <p:ph idx="1"/>
          </p:nvPr>
        </p:nvSpPr>
        <p:spPr>
          <a:xfrm>
            <a:off x="677334" y="1441623"/>
            <a:ext cx="8596668" cy="4599740"/>
          </a:xfrm>
        </p:spPr>
        <p:txBody>
          <a:bodyPr/>
          <a:lstStyle/>
          <a:p>
            <a:pPr>
              <a:buFont typeface="Wingdings" panose="05000000000000000000" pitchFamily="2" charset="2"/>
              <a:buChar char="q"/>
            </a:pPr>
            <a:r>
              <a:rPr lang="en-IN" b="1" dirty="0">
                <a:solidFill>
                  <a:schemeClr val="tx1"/>
                </a:solidFill>
                <a:latin typeface="Lucida Bright" panose="02040602050505020304" pitchFamily="18" charset="0"/>
              </a:rPr>
              <a:t>Corridor</a:t>
            </a:r>
          </a:p>
          <a:p>
            <a:r>
              <a:rPr lang="en-IN" dirty="0">
                <a:solidFill>
                  <a:schemeClr val="tx1"/>
                </a:solidFill>
                <a:latin typeface="Lucida Bright" panose="02040602050505020304" pitchFamily="18" charset="0"/>
              </a:rPr>
              <a:t>Finalising design- December 30</a:t>
            </a:r>
          </a:p>
          <a:p>
            <a:r>
              <a:rPr lang="en-IN" dirty="0">
                <a:solidFill>
                  <a:schemeClr val="tx1"/>
                </a:solidFill>
                <a:latin typeface="Lucida Bright" panose="02040602050505020304" pitchFamily="18" charset="0"/>
              </a:rPr>
              <a:t>Installation of bollards, signage - First week of January</a:t>
            </a:r>
          </a:p>
          <a:p>
            <a:r>
              <a:rPr lang="en-IN" dirty="0">
                <a:solidFill>
                  <a:schemeClr val="tx1"/>
                </a:solidFill>
                <a:latin typeface="Lucida Bright" panose="02040602050505020304" pitchFamily="18" charset="0"/>
              </a:rPr>
              <a:t>Marking for on-street parking, bicycle box- Second week of January</a:t>
            </a:r>
          </a:p>
          <a:p>
            <a:r>
              <a:rPr lang="en-IN" dirty="0">
                <a:solidFill>
                  <a:schemeClr val="tx1"/>
                </a:solidFill>
                <a:latin typeface="Lucida Bright" panose="02040602050505020304" pitchFamily="18" charset="0"/>
              </a:rPr>
              <a:t>Implementation of the design on entire corridor stretch- January 31</a:t>
            </a:r>
          </a:p>
          <a:p>
            <a:endParaRPr lang="en-IN" dirty="0">
              <a:solidFill>
                <a:schemeClr val="tx1"/>
              </a:solidFill>
              <a:latin typeface="Lucida Bright" panose="02040602050505020304" pitchFamily="18" charset="0"/>
            </a:endParaRPr>
          </a:p>
          <a:p>
            <a:pPr>
              <a:buFont typeface="Wingdings" panose="05000000000000000000" pitchFamily="2" charset="2"/>
              <a:buChar char="q"/>
            </a:pPr>
            <a:r>
              <a:rPr lang="en-IN" b="1" dirty="0">
                <a:solidFill>
                  <a:schemeClr val="tx1"/>
                </a:solidFill>
                <a:latin typeface="Lucida Bright" panose="02040602050505020304" pitchFamily="18" charset="0"/>
              </a:rPr>
              <a:t>Neighbourhood</a:t>
            </a:r>
          </a:p>
          <a:p>
            <a:r>
              <a:rPr lang="en-IN" dirty="0">
                <a:solidFill>
                  <a:schemeClr val="tx1"/>
                </a:solidFill>
                <a:latin typeface="Lucida Bright" panose="02040602050505020304" pitchFamily="18" charset="0"/>
              </a:rPr>
              <a:t>Implementation of parking policy- First week of January</a:t>
            </a:r>
          </a:p>
          <a:p>
            <a:r>
              <a:rPr lang="en-IN" dirty="0">
                <a:solidFill>
                  <a:schemeClr val="tx1"/>
                </a:solidFill>
                <a:latin typeface="Lucida Bright" panose="02040602050505020304" pitchFamily="18" charset="0"/>
              </a:rPr>
              <a:t>Installation of signage, marking- January 15</a:t>
            </a:r>
          </a:p>
          <a:p>
            <a:r>
              <a:rPr lang="en-IN" dirty="0">
                <a:solidFill>
                  <a:schemeClr val="tx1"/>
                </a:solidFill>
                <a:latin typeface="Lucida Bright" panose="02040602050505020304" pitchFamily="18" charset="0"/>
              </a:rPr>
              <a:t>Improvement in street lightning- December 30</a:t>
            </a:r>
          </a:p>
          <a:p>
            <a:r>
              <a:rPr lang="en-IN" dirty="0">
                <a:solidFill>
                  <a:schemeClr val="tx1"/>
                </a:solidFill>
                <a:latin typeface="Lucida Bright" panose="02040602050505020304" pitchFamily="18" charset="0"/>
              </a:rPr>
              <a:t>All planned interventions to be implemented by January 31</a:t>
            </a:r>
          </a:p>
        </p:txBody>
      </p:sp>
    </p:spTree>
    <p:extLst>
      <p:ext uri="{BB962C8B-B14F-4D97-AF65-F5344CB8AC3E}">
        <p14:creationId xmlns:p14="http://schemas.microsoft.com/office/powerpoint/2010/main" val="1023500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F1C4-DB79-44DC-AECA-8027AAA9BE36}"/>
              </a:ext>
            </a:extLst>
          </p:cNvPr>
          <p:cNvSpPr>
            <a:spLocks noGrp="1"/>
          </p:cNvSpPr>
          <p:nvPr>
            <p:ph type="title"/>
          </p:nvPr>
        </p:nvSpPr>
        <p:spPr/>
        <p:txBody>
          <a:bodyPr/>
          <a:lstStyle/>
          <a:p>
            <a:r>
              <a:rPr lang="en-US" b="1" dirty="0"/>
              <a:t>Innovations</a:t>
            </a:r>
            <a:endParaRPr lang="en-IN" b="1" dirty="0"/>
          </a:p>
        </p:txBody>
      </p:sp>
      <p:pic>
        <p:nvPicPr>
          <p:cNvPr id="7" name="Picture 6">
            <a:extLst>
              <a:ext uri="{FF2B5EF4-FFF2-40B4-BE49-F238E27FC236}">
                <a16:creationId xmlns:a16="http://schemas.microsoft.com/office/drawing/2014/main" id="{53C46B52-E786-4389-BF5B-C8AA747C5E37}"/>
              </a:ext>
            </a:extLst>
          </p:cNvPr>
          <p:cNvPicPr>
            <a:picLocks noChangeAspect="1"/>
          </p:cNvPicPr>
          <p:nvPr/>
        </p:nvPicPr>
        <p:blipFill rotWithShape="1">
          <a:blip r:embed="rId2">
            <a:extLst>
              <a:ext uri="{28A0092B-C50C-407E-A947-70E740481C1C}">
                <a14:useLocalDpi xmlns:a14="http://schemas.microsoft.com/office/drawing/2010/main" val="0"/>
              </a:ext>
            </a:extLst>
          </a:blip>
          <a:srcRect l="14872" t="-2" r="18405" b="-1046"/>
          <a:stretch/>
        </p:blipFill>
        <p:spPr>
          <a:xfrm>
            <a:off x="7167238" y="479888"/>
            <a:ext cx="5024762" cy="3428306"/>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39F697F0-25E8-433A-94E8-C6D5F5F1DD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244710" y="3323926"/>
            <a:ext cx="2584697" cy="34462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Content Placeholder 4">
            <a:extLst>
              <a:ext uri="{FF2B5EF4-FFF2-40B4-BE49-F238E27FC236}">
                <a16:creationId xmlns:a16="http://schemas.microsoft.com/office/drawing/2014/main" id="{8344F6C1-3648-48BC-89B6-D7D470070BC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821" y="1930400"/>
            <a:ext cx="5770354" cy="43277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TextBox 9">
            <a:extLst>
              <a:ext uri="{FF2B5EF4-FFF2-40B4-BE49-F238E27FC236}">
                <a16:creationId xmlns:a16="http://schemas.microsoft.com/office/drawing/2014/main" id="{2692FE9B-00C0-411B-BD60-ED1270551DEE}"/>
              </a:ext>
            </a:extLst>
          </p:cNvPr>
          <p:cNvSpPr txBox="1"/>
          <p:nvPr/>
        </p:nvSpPr>
        <p:spPr>
          <a:xfrm>
            <a:off x="3648720" y="736847"/>
            <a:ext cx="2584697" cy="1754326"/>
          </a:xfrm>
          <a:prstGeom prst="rect">
            <a:avLst/>
          </a:prstGeom>
          <a:solidFill>
            <a:schemeClr val="accent1">
              <a:lumMod val="40000"/>
              <a:lumOff val="60000"/>
            </a:schemeClr>
          </a:solidFill>
          <a:ln>
            <a:solidFill>
              <a:schemeClr val="accent2"/>
            </a:solidFill>
          </a:ln>
        </p:spPr>
        <p:txBody>
          <a:bodyPr wrap="square" rtlCol="0">
            <a:spAutoFit/>
          </a:bodyPr>
          <a:lstStyle/>
          <a:p>
            <a:r>
              <a:rPr lang="en-US" b="1" dirty="0"/>
              <a:t>In order to save costs Aurangabad Smart City CEO came with the idea of using old abandoned streetlight poles as bollards</a:t>
            </a:r>
            <a:endParaRPr lang="en-IN" b="1" dirty="0"/>
          </a:p>
        </p:txBody>
      </p:sp>
      <p:sp>
        <p:nvSpPr>
          <p:cNvPr id="11" name="TextBox 10">
            <a:extLst>
              <a:ext uri="{FF2B5EF4-FFF2-40B4-BE49-F238E27FC236}">
                <a16:creationId xmlns:a16="http://schemas.microsoft.com/office/drawing/2014/main" id="{DE4A6046-6415-4802-AA49-E96D6D3D4E39}"/>
              </a:ext>
            </a:extLst>
          </p:cNvPr>
          <p:cNvSpPr txBox="1"/>
          <p:nvPr/>
        </p:nvSpPr>
        <p:spPr>
          <a:xfrm>
            <a:off x="8016343" y="4677725"/>
            <a:ext cx="3326552" cy="369332"/>
          </a:xfrm>
          <a:prstGeom prst="rect">
            <a:avLst/>
          </a:prstGeom>
          <a:solidFill>
            <a:schemeClr val="accent3">
              <a:lumMod val="60000"/>
              <a:lumOff val="40000"/>
            </a:schemeClr>
          </a:solidFill>
        </p:spPr>
        <p:txBody>
          <a:bodyPr wrap="none" rtlCol="0">
            <a:spAutoFit/>
          </a:bodyPr>
          <a:lstStyle/>
          <a:p>
            <a:r>
              <a:rPr lang="en-US" dirty="0"/>
              <a:t>Bollards made out of old poles</a:t>
            </a:r>
            <a:endParaRPr lang="en-IN" dirty="0"/>
          </a:p>
        </p:txBody>
      </p:sp>
      <p:sp>
        <p:nvSpPr>
          <p:cNvPr id="12" name="Arrow: Down 11">
            <a:extLst>
              <a:ext uri="{FF2B5EF4-FFF2-40B4-BE49-F238E27FC236}">
                <a16:creationId xmlns:a16="http://schemas.microsoft.com/office/drawing/2014/main" id="{2D715177-8AC1-4DAA-945B-24FCE4032888}"/>
              </a:ext>
            </a:extLst>
          </p:cNvPr>
          <p:cNvSpPr/>
          <p:nvPr/>
        </p:nvSpPr>
        <p:spPr>
          <a:xfrm rot="10800000">
            <a:off x="8788893" y="4164497"/>
            <a:ext cx="372862" cy="513228"/>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Arrow: Down 12">
            <a:extLst>
              <a:ext uri="{FF2B5EF4-FFF2-40B4-BE49-F238E27FC236}">
                <a16:creationId xmlns:a16="http://schemas.microsoft.com/office/drawing/2014/main" id="{CA5630A0-0A27-408C-A559-1B65DDC75C44}"/>
              </a:ext>
            </a:extLst>
          </p:cNvPr>
          <p:cNvSpPr/>
          <p:nvPr/>
        </p:nvSpPr>
        <p:spPr>
          <a:xfrm rot="5400000">
            <a:off x="8078680" y="5166804"/>
            <a:ext cx="506027" cy="719091"/>
          </a:xfrm>
          <a:prstGeom prst="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71246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Budget estimation</a:t>
            </a:r>
          </a:p>
        </p:txBody>
      </p:sp>
      <p:sp>
        <p:nvSpPr>
          <p:cNvPr id="3" name="Content Placeholder 2"/>
          <p:cNvSpPr>
            <a:spLocks noGrp="1"/>
          </p:cNvSpPr>
          <p:nvPr>
            <p:ph idx="1"/>
          </p:nvPr>
        </p:nvSpPr>
        <p:spPr/>
        <p:txBody>
          <a:bodyPr>
            <a:normAutofit/>
          </a:bodyPr>
          <a:lstStyle/>
          <a:p>
            <a:pPr marL="0" indent="0">
              <a:buNone/>
            </a:pPr>
            <a:endParaRPr lang="en-IN" dirty="0">
              <a:solidFill>
                <a:schemeClr val="tx1"/>
              </a:solidFill>
            </a:endParaRPr>
          </a:p>
          <a:p>
            <a:r>
              <a:rPr lang="en-IN" dirty="0">
                <a:solidFill>
                  <a:schemeClr val="tx1"/>
                </a:solidFill>
                <a:latin typeface="Lucida Bright" panose="02040602050505020304" pitchFamily="18" charset="0"/>
              </a:rPr>
              <a:t>Installation of bollards and signage – </a:t>
            </a:r>
            <a:r>
              <a:rPr lang="en-IN" dirty="0" err="1">
                <a:solidFill>
                  <a:schemeClr val="tx1"/>
                </a:solidFill>
                <a:latin typeface="Lucida Bright" panose="02040602050505020304" pitchFamily="18" charset="0"/>
              </a:rPr>
              <a:t>Rs</a:t>
            </a:r>
            <a:r>
              <a:rPr lang="en-IN" dirty="0">
                <a:solidFill>
                  <a:schemeClr val="tx1"/>
                </a:solidFill>
                <a:latin typeface="Lucida Bright" panose="02040602050505020304" pitchFamily="18" charset="0"/>
              </a:rPr>
              <a:t> 8 lakh</a:t>
            </a:r>
          </a:p>
          <a:p>
            <a:r>
              <a:rPr lang="en-IN" dirty="0">
                <a:solidFill>
                  <a:schemeClr val="tx1"/>
                </a:solidFill>
                <a:latin typeface="Lucida Bright" panose="02040602050505020304" pitchFamily="18" charset="0"/>
              </a:rPr>
              <a:t>Road Markings – </a:t>
            </a:r>
            <a:r>
              <a:rPr lang="en-IN" dirty="0" err="1">
                <a:solidFill>
                  <a:schemeClr val="tx1"/>
                </a:solidFill>
                <a:latin typeface="Lucida Bright" panose="02040602050505020304" pitchFamily="18" charset="0"/>
              </a:rPr>
              <a:t>Rs</a:t>
            </a:r>
            <a:r>
              <a:rPr lang="en-IN" dirty="0">
                <a:solidFill>
                  <a:schemeClr val="tx1"/>
                </a:solidFill>
                <a:latin typeface="Lucida Bright" panose="02040602050505020304" pitchFamily="18" charset="0"/>
              </a:rPr>
              <a:t> 5 lakh</a:t>
            </a:r>
          </a:p>
          <a:p>
            <a:r>
              <a:rPr lang="en-IN" dirty="0">
                <a:solidFill>
                  <a:schemeClr val="tx1"/>
                </a:solidFill>
                <a:latin typeface="Lucida Bright" panose="02040602050505020304" pitchFamily="18" charset="0"/>
              </a:rPr>
              <a:t>Minor road and footpath repair – </a:t>
            </a:r>
            <a:r>
              <a:rPr lang="en-IN" dirty="0" err="1">
                <a:solidFill>
                  <a:schemeClr val="tx1"/>
                </a:solidFill>
                <a:latin typeface="Lucida Bright" panose="02040602050505020304" pitchFamily="18" charset="0"/>
              </a:rPr>
              <a:t>Rs</a:t>
            </a:r>
            <a:r>
              <a:rPr lang="en-IN" dirty="0">
                <a:solidFill>
                  <a:schemeClr val="tx1"/>
                </a:solidFill>
                <a:latin typeface="Lucida Bright" panose="02040602050505020304" pitchFamily="18" charset="0"/>
              </a:rPr>
              <a:t> 1 lakh </a:t>
            </a:r>
          </a:p>
          <a:p>
            <a:r>
              <a:rPr lang="en-IN" dirty="0">
                <a:solidFill>
                  <a:schemeClr val="tx1"/>
                </a:solidFill>
                <a:latin typeface="Lucida Bright" panose="02040602050505020304" pitchFamily="18" charset="0"/>
              </a:rPr>
              <a:t>Budget- </a:t>
            </a:r>
            <a:r>
              <a:rPr lang="en-IN" dirty="0" err="1">
                <a:solidFill>
                  <a:schemeClr val="tx1"/>
                </a:solidFill>
                <a:latin typeface="Lucida Bright" panose="02040602050505020304" pitchFamily="18" charset="0"/>
              </a:rPr>
              <a:t>Rs</a:t>
            </a:r>
            <a:r>
              <a:rPr lang="en-IN" dirty="0">
                <a:solidFill>
                  <a:schemeClr val="tx1"/>
                </a:solidFill>
                <a:latin typeface="Lucida Bright" panose="02040602050505020304" pitchFamily="18" charset="0"/>
              </a:rPr>
              <a:t> 14 lakh for Corridor and Neighbourhood Pilot</a:t>
            </a:r>
          </a:p>
          <a:p>
            <a:pPr marL="0" indent="0">
              <a:buNone/>
            </a:pPr>
            <a:endParaRPr lang="en-IN" dirty="0"/>
          </a:p>
          <a:p>
            <a:endParaRPr lang="en-IN" dirty="0"/>
          </a:p>
        </p:txBody>
      </p:sp>
    </p:spTree>
    <p:extLst>
      <p:ext uri="{BB962C8B-B14F-4D97-AF65-F5344CB8AC3E}">
        <p14:creationId xmlns:p14="http://schemas.microsoft.com/office/powerpoint/2010/main" val="13246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2737" y="1122503"/>
            <a:ext cx="2352408" cy="418205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0556" t="32102" r="15193" b="2897"/>
          <a:stretch/>
        </p:blipFill>
        <p:spPr>
          <a:xfrm>
            <a:off x="6518683" y="609600"/>
            <a:ext cx="3435179" cy="3937686"/>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24832" r="40215" b="24690"/>
          <a:stretch/>
        </p:blipFill>
        <p:spPr>
          <a:xfrm>
            <a:off x="2901790" y="9656"/>
            <a:ext cx="2937033" cy="3333112"/>
          </a:xfrm>
          <a:prstGeom prst="rect">
            <a:avLst/>
          </a:prstGeom>
          <a:solidFill>
            <a:srgbClr val="FFFFFF">
              <a:shade val="85000"/>
            </a:srgbClr>
          </a:solidFill>
          <a:ln w="190500" cap="rnd">
            <a:solidFill>
              <a:schemeClr val="accent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20992" t="42402" r="26855" b="8229"/>
          <a:stretch/>
        </p:blipFill>
        <p:spPr>
          <a:xfrm>
            <a:off x="3415005" y="3472248"/>
            <a:ext cx="2858531" cy="3385752"/>
          </a:xfrm>
          <a:prstGeom prst="rect">
            <a:avLst/>
          </a:prstGeom>
          <a:ln w="88900" cap="sq" cmpd="thickThin">
            <a:solidFill>
              <a:schemeClr val="accent1"/>
            </a:solidFill>
            <a:prstDash val="solid"/>
            <a:miter lim="800000"/>
          </a:ln>
          <a:effectLst>
            <a:innerShdw blurRad="76200">
              <a:srgbClr val="000000"/>
            </a:innerShdw>
          </a:effectLst>
        </p:spPr>
      </p:pic>
      <p:graphicFrame>
        <p:nvGraphicFramePr>
          <p:cNvPr id="10" name="Table 9"/>
          <p:cNvGraphicFramePr>
            <a:graphicFrameLocks noGrp="1"/>
          </p:cNvGraphicFramePr>
          <p:nvPr>
            <p:extLst>
              <p:ext uri="{D42A27DB-BD31-4B8C-83A1-F6EECF244321}">
                <p14:modId xmlns:p14="http://schemas.microsoft.com/office/powerpoint/2010/main" val="2932451087"/>
              </p:ext>
            </p:extLst>
          </p:nvPr>
        </p:nvGraphicFramePr>
        <p:xfrm>
          <a:off x="2032000" y="6021859"/>
          <a:ext cx="7367373" cy="640080"/>
        </p:xfrm>
        <a:graphic>
          <a:graphicData uri="http://schemas.openxmlformats.org/drawingml/2006/table">
            <a:tbl>
              <a:tblPr firstRow="1" bandRow="1">
                <a:tableStyleId>{5C22544A-7EE6-4342-B048-85BDC9FD1C3A}</a:tableStyleId>
              </a:tblPr>
              <a:tblGrid>
                <a:gridCol w="7367373">
                  <a:extLst>
                    <a:ext uri="{9D8B030D-6E8A-4147-A177-3AD203B41FA5}">
                      <a16:colId xmlns:a16="http://schemas.microsoft.com/office/drawing/2014/main" val="20000"/>
                    </a:ext>
                  </a:extLst>
                </a:gridCol>
              </a:tblGrid>
              <a:tr h="411892">
                <a:tc>
                  <a:txBody>
                    <a:bodyPr/>
                    <a:lstStyle/>
                    <a:p>
                      <a:pPr algn="ctr"/>
                      <a:r>
                        <a:rPr lang="en-IN" dirty="0">
                          <a:solidFill>
                            <a:schemeClr val="tx1"/>
                          </a:solidFill>
                          <a:latin typeface="Lucida Bright" panose="02040602050505020304" pitchFamily="18" charset="0"/>
                        </a:rPr>
                        <a:t>Cycle</a:t>
                      </a:r>
                      <a:r>
                        <a:rPr lang="en-IN" baseline="0" dirty="0">
                          <a:solidFill>
                            <a:schemeClr val="tx1"/>
                          </a:solidFill>
                          <a:latin typeface="Lucida Bright" panose="02040602050505020304" pitchFamily="18" charset="0"/>
                        </a:rPr>
                        <a:t> To Work Day Is Practiced Every First Day of the Month in Aurangabad Smart City</a:t>
                      </a:r>
                      <a:endParaRPr lang="en-IN" dirty="0">
                        <a:solidFill>
                          <a:schemeClr val="tx1"/>
                        </a:solidFill>
                        <a:latin typeface="Lucida Bright" panose="02040602050505020304" pitchFamily="18"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33237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94971516"/>
              </p:ext>
            </p:extLst>
          </p:nvPr>
        </p:nvGraphicFramePr>
        <p:xfrm>
          <a:off x="677334" y="1556950"/>
          <a:ext cx="4520741" cy="4341342"/>
        </p:xfrm>
        <a:graphic>
          <a:graphicData uri="http://schemas.openxmlformats.org/drawingml/2006/table">
            <a:tbl>
              <a:tblPr firstRow="1" bandRow="1">
                <a:tableStyleId>{5C22544A-7EE6-4342-B048-85BDC9FD1C3A}</a:tableStyleId>
              </a:tblPr>
              <a:tblGrid>
                <a:gridCol w="4520741">
                  <a:extLst>
                    <a:ext uri="{9D8B030D-6E8A-4147-A177-3AD203B41FA5}">
                      <a16:colId xmlns:a16="http://schemas.microsoft.com/office/drawing/2014/main" val="20000"/>
                    </a:ext>
                  </a:extLst>
                </a:gridCol>
              </a:tblGrid>
              <a:tr h="4341342">
                <a:tc>
                  <a:txBody>
                    <a:bodyPr/>
                    <a:lstStyle/>
                    <a:p>
                      <a:endParaRPr lang="en-IN" dirty="0"/>
                    </a:p>
                  </a:txBody>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p:txBody>
          <a:bodyPr/>
          <a:lstStyle/>
          <a:p>
            <a:r>
              <a:rPr lang="en-IN" b="1" dirty="0">
                <a:latin typeface="Bookman Old Style" panose="02050604050505020204" pitchFamily="18" charset="0"/>
              </a:rPr>
              <a:t>Corridor for pilot</a:t>
            </a:r>
          </a:p>
        </p:txBody>
      </p:sp>
      <p:sp>
        <p:nvSpPr>
          <p:cNvPr id="3" name="Content Placeholder 2"/>
          <p:cNvSpPr>
            <a:spLocks noGrp="1"/>
          </p:cNvSpPr>
          <p:nvPr>
            <p:ph idx="1"/>
          </p:nvPr>
        </p:nvSpPr>
        <p:spPr>
          <a:xfrm>
            <a:off x="677334" y="1556951"/>
            <a:ext cx="4520742" cy="4484411"/>
          </a:xfrm>
          <a:solidFill>
            <a:schemeClr val="accent1"/>
          </a:solidFill>
        </p:spPr>
        <p:txBody>
          <a:bodyPr/>
          <a:lstStyle/>
          <a:p>
            <a:pPr marL="0" indent="0">
              <a:buNone/>
            </a:pPr>
            <a:endParaRPr lang="en-IN" b="1" dirty="0">
              <a:solidFill>
                <a:schemeClr val="tx1"/>
              </a:solidFill>
              <a:latin typeface="Lucida Bright" panose="02040602050505020304" pitchFamily="18" charset="0"/>
            </a:endParaRPr>
          </a:p>
          <a:p>
            <a:pPr marL="0" indent="0">
              <a:buNone/>
            </a:pPr>
            <a:r>
              <a:rPr lang="en-IN" i="1" dirty="0">
                <a:solidFill>
                  <a:schemeClr val="tx1"/>
                </a:solidFill>
                <a:latin typeface="Lucida Bright" panose="02040602050505020304" pitchFamily="18" charset="0"/>
                <a:cs typeface="Arial" panose="020B0604020202020204" pitchFamily="34" charset="0"/>
              </a:rPr>
              <a:t>Selected stretch for pilot</a:t>
            </a:r>
          </a:p>
          <a:p>
            <a:pPr>
              <a:buFont typeface="Wingdings" panose="05000000000000000000" pitchFamily="2" charset="2"/>
              <a:buChar char="§"/>
            </a:pPr>
            <a:r>
              <a:rPr lang="en-IN" dirty="0" err="1">
                <a:solidFill>
                  <a:schemeClr val="tx1"/>
                </a:solidFill>
                <a:latin typeface="Lucida Bright" panose="02040602050505020304" pitchFamily="18" charset="0"/>
                <a:cs typeface="Arial" panose="020B0604020202020204" pitchFamily="34" charset="0"/>
              </a:rPr>
              <a:t>Kranti</a:t>
            </a:r>
            <a:r>
              <a:rPr lang="en-IN" dirty="0">
                <a:solidFill>
                  <a:schemeClr val="tx1"/>
                </a:solidFill>
                <a:latin typeface="Lucida Bright" panose="02040602050505020304" pitchFamily="18" charset="0"/>
                <a:cs typeface="Arial" panose="020B0604020202020204" pitchFamily="34" charset="0"/>
              </a:rPr>
              <a:t> </a:t>
            </a:r>
            <a:r>
              <a:rPr lang="en-IN" dirty="0" err="1">
                <a:solidFill>
                  <a:schemeClr val="tx1"/>
                </a:solidFill>
                <a:latin typeface="Lucida Bright" panose="02040602050505020304" pitchFamily="18" charset="0"/>
                <a:cs typeface="Arial" panose="020B0604020202020204" pitchFamily="34" charset="0"/>
              </a:rPr>
              <a:t>Chowk</a:t>
            </a:r>
            <a:r>
              <a:rPr lang="en-IN" dirty="0">
                <a:solidFill>
                  <a:schemeClr val="tx1"/>
                </a:solidFill>
                <a:latin typeface="Lucida Bright" panose="02040602050505020304" pitchFamily="18" charset="0"/>
                <a:cs typeface="Arial" panose="020B0604020202020204" pitchFamily="34" charset="0"/>
              </a:rPr>
              <a:t> to Railway Station</a:t>
            </a:r>
          </a:p>
          <a:p>
            <a:pPr marL="0" indent="0">
              <a:buNone/>
            </a:pPr>
            <a:r>
              <a:rPr lang="en-IN" i="1" dirty="0">
                <a:solidFill>
                  <a:schemeClr val="tx1"/>
                </a:solidFill>
                <a:latin typeface="Lucida Bright" panose="02040602050505020304" pitchFamily="18" charset="0"/>
                <a:cs typeface="Arial" panose="020B0604020202020204" pitchFamily="34" charset="0"/>
              </a:rPr>
              <a:t>Corridor Length</a:t>
            </a:r>
          </a:p>
          <a:p>
            <a:pPr>
              <a:buFont typeface="Wingdings" panose="05000000000000000000" pitchFamily="2" charset="2"/>
              <a:buChar char="§"/>
            </a:pPr>
            <a:r>
              <a:rPr lang="en-IN" dirty="0">
                <a:solidFill>
                  <a:schemeClr val="tx1"/>
                </a:solidFill>
                <a:latin typeface="Lucida Bright" panose="02040602050505020304" pitchFamily="18" charset="0"/>
                <a:cs typeface="Arial" panose="020B0604020202020204" pitchFamily="34" charset="0"/>
              </a:rPr>
              <a:t>3 kilometres</a:t>
            </a:r>
          </a:p>
          <a:p>
            <a:pPr marL="0" indent="0">
              <a:buNone/>
            </a:pPr>
            <a:r>
              <a:rPr lang="en-IN" dirty="0">
                <a:solidFill>
                  <a:schemeClr val="tx1"/>
                </a:solidFill>
                <a:latin typeface="Lucida Bright" panose="02040602050505020304" pitchFamily="18" charset="0"/>
                <a:cs typeface="Arial" panose="020B0604020202020204" pitchFamily="34" charset="0"/>
              </a:rPr>
              <a:t>Width</a:t>
            </a:r>
            <a:endParaRPr lang="en-IN" b="1" dirty="0">
              <a:solidFill>
                <a:schemeClr val="tx1"/>
              </a:solidFill>
              <a:latin typeface="Lucida Bright" panose="02040602050505020304" pitchFamily="18" charset="0"/>
              <a:cs typeface="Arial" panose="020B0604020202020204" pitchFamily="34" charset="0"/>
            </a:endParaRPr>
          </a:p>
          <a:p>
            <a:pPr>
              <a:buFont typeface="Wingdings" panose="05000000000000000000" pitchFamily="2" charset="2"/>
              <a:buChar char="§"/>
            </a:pPr>
            <a:r>
              <a:rPr lang="en-IN" dirty="0">
                <a:solidFill>
                  <a:schemeClr val="tx1"/>
                </a:solidFill>
                <a:latin typeface="Lucida Bright" panose="02040602050505020304" pitchFamily="18" charset="0"/>
                <a:cs typeface="Arial" panose="020B0604020202020204" pitchFamily="34" charset="0"/>
              </a:rPr>
              <a:t>12 to 18 metres</a:t>
            </a:r>
          </a:p>
          <a:p>
            <a:pPr marL="0" indent="0">
              <a:buNone/>
            </a:pPr>
            <a:r>
              <a:rPr lang="en-IN" i="1" dirty="0">
                <a:solidFill>
                  <a:schemeClr val="tx1"/>
                </a:solidFill>
                <a:latin typeface="Lucida Bright" panose="02040602050505020304" pitchFamily="18" charset="0"/>
                <a:cs typeface="Arial" panose="020B0604020202020204" pitchFamily="34" charset="0"/>
              </a:rPr>
              <a:t>Type of site</a:t>
            </a:r>
          </a:p>
          <a:p>
            <a:pPr>
              <a:buFont typeface="Wingdings" panose="05000000000000000000" pitchFamily="2" charset="2"/>
              <a:buChar char="§"/>
            </a:pPr>
            <a:r>
              <a:rPr lang="en-IN" dirty="0">
                <a:solidFill>
                  <a:schemeClr val="tx1"/>
                </a:solidFill>
                <a:latin typeface="Lucida Bright" panose="02040602050505020304" pitchFamily="18" charset="0"/>
                <a:cs typeface="Arial" panose="020B0604020202020204" pitchFamily="34" charset="0"/>
              </a:rPr>
              <a:t>Commercial and institutional establishments </a:t>
            </a:r>
          </a:p>
          <a:p>
            <a:pPr marL="0" indent="0">
              <a:buNone/>
            </a:pPr>
            <a:endParaRPr lang="en-IN" b="1"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IN" dirty="0">
              <a:solidFill>
                <a:schemeClr val="tx1"/>
              </a:solidFill>
              <a:latin typeface="Bookman Old Style" panose="02050604050505020204" pitchFamily="18" charset="0"/>
            </a:endParaRPr>
          </a:p>
          <a:p>
            <a:pPr marL="0" indent="0">
              <a:buNone/>
            </a:pPr>
            <a:endParaRPr lang="en-IN" dirty="0">
              <a:solidFill>
                <a:schemeClr val="tx1"/>
              </a:solidFill>
              <a:latin typeface="Bookman Old Style" panose="02050604050505020204" pitchFamily="18" charset="0"/>
            </a:endParaRPr>
          </a:p>
          <a:p>
            <a:pPr marL="0" indent="0">
              <a:buNone/>
            </a:pPr>
            <a:endParaRPr lang="en-IN" b="1" dirty="0">
              <a:solidFill>
                <a:schemeClr val="tx1"/>
              </a:solidFill>
            </a:endParaRPr>
          </a:p>
          <a:p>
            <a:pPr marL="0" indent="0">
              <a:buNone/>
            </a:pPr>
            <a:endParaRPr lang="en-IN" b="1" dirty="0">
              <a:solidFill>
                <a:schemeClr val="tx1"/>
              </a:solidFill>
            </a:endParaRPr>
          </a:p>
          <a:p>
            <a:pPr marL="0" indent="0">
              <a:buNone/>
            </a:pPr>
            <a:endParaRPr lang="en-IN" b="1" dirty="0">
              <a:solidFill>
                <a:schemeClr val="tx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052" t="1911" r="50448" b="-827"/>
          <a:stretch/>
        </p:blipFill>
        <p:spPr>
          <a:xfrm>
            <a:off x="5890055" y="164757"/>
            <a:ext cx="4495487" cy="6524367"/>
          </a:xfrm>
          <a:prstGeom prst="rect">
            <a:avLst/>
          </a:prstGeom>
          <a:ln w="88900" cap="sq" cmpd="thickThin">
            <a:solidFill>
              <a:schemeClr val="accent1"/>
            </a:solidFill>
            <a:prstDash val="solid"/>
            <a:miter lim="800000"/>
          </a:ln>
          <a:effectLst>
            <a:innerShdw blurRad="76200">
              <a:srgbClr val="000000"/>
            </a:innerShdw>
          </a:effectLst>
        </p:spPr>
      </p:pic>
      <p:sp>
        <p:nvSpPr>
          <p:cNvPr id="6" name="TextBox 5"/>
          <p:cNvSpPr txBox="1"/>
          <p:nvPr/>
        </p:nvSpPr>
        <p:spPr>
          <a:xfrm>
            <a:off x="10527958" y="411891"/>
            <a:ext cx="1548712" cy="2031325"/>
          </a:xfrm>
          <a:prstGeom prst="rect">
            <a:avLst/>
          </a:prstGeom>
          <a:solidFill>
            <a:schemeClr val="bg2"/>
          </a:solidFill>
        </p:spPr>
        <p:txBody>
          <a:bodyPr wrap="square" rtlCol="0">
            <a:spAutoFit/>
          </a:bodyPr>
          <a:lstStyle/>
          <a:p>
            <a:r>
              <a:rPr lang="en-IN" b="1" dirty="0">
                <a:latin typeface="Lucida Bright" panose="02040602050505020304" pitchFamily="18" charset="0"/>
              </a:rPr>
              <a:t>300 metre testing stretch</a:t>
            </a:r>
          </a:p>
          <a:p>
            <a:r>
              <a:rPr lang="en-IN" b="1" dirty="0">
                <a:latin typeface="Lucida Bright" panose="02040602050505020304" pitchFamily="18" charset="0"/>
              </a:rPr>
              <a:t>from </a:t>
            </a:r>
            <a:r>
              <a:rPr lang="en-IN" b="1" dirty="0" err="1">
                <a:latin typeface="Lucida Bright" panose="02040602050505020304" pitchFamily="18" charset="0"/>
              </a:rPr>
              <a:t>Kranti</a:t>
            </a:r>
            <a:r>
              <a:rPr lang="en-IN" b="1" dirty="0">
                <a:latin typeface="Lucida Bright" panose="02040602050505020304" pitchFamily="18" charset="0"/>
              </a:rPr>
              <a:t> </a:t>
            </a:r>
            <a:r>
              <a:rPr lang="en-IN" b="1" dirty="0" err="1">
                <a:latin typeface="Lucida Bright" panose="02040602050505020304" pitchFamily="18" charset="0"/>
              </a:rPr>
              <a:t>Chowk</a:t>
            </a:r>
            <a:r>
              <a:rPr lang="en-IN" b="1" dirty="0">
                <a:latin typeface="Lucida Bright" panose="02040602050505020304" pitchFamily="18" charset="0"/>
              </a:rPr>
              <a:t> to </a:t>
            </a:r>
          </a:p>
          <a:p>
            <a:r>
              <a:rPr lang="en-IN" b="1" dirty="0" err="1">
                <a:latin typeface="Lucida Bright" panose="02040602050505020304" pitchFamily="18" charset="0"/>
              </a:rPr>
              <a:t>Osmanpura</a:t>
            </a:r>
            <a:r>
              <a:rPr lang="en-IN" b="1" dirty="0">
                <a:latin typeface="Lucida Bright" panose="02040602050505020304" pitchFamily="18" charset="0"/>
              </a:rPr>
              <a:t> Circle</a:t>
            </a:r>
          </a:p>
        </p:txBody>
      </p:sp>
      <p:sp>
        <p:nvSpPr>
          <p:cNvPr id="7" name="Right Arrow 6"/>
          <p:cNvSpPr/>
          <p:nvPr/>
        </p:nvSpPr>
        <p:spPr>
          <a:xfrm rot="10800000">
            <a:off x="10527958" y="2538983"/>
            <a:ext cx="1419279" cy="584887"/>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038551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Involving Stakeholders </a:t>
            </a:r>
          </a:p>
        </p:txBody>
      </p:sp>
      <p:graphicFrame>
        <p:nvGraphicFramePr>
          <p:cNvPr id="8" name="Table 7"/>
          <p:cNvGraphicFramePr>
            <a:graphicFrameLocks noGrp="1"/>
          </p:cNvGraphicFramePr>
          <p:nvPr>
            <p:extLst>
              <p:ext uri="{D42A27DB-BD31-4B8C-83A1-F6EECF244321}">
                <p14:modId xmlns:p14="http://schemas.microsoft.com/office/powerpoint/2010/main" val="3571365366"/>
              </p:ext>
            </p:extLst>
          </p:nvPr>
        </p:nvGraphicFramePr>
        <p:xfrm>
          <a:off x="0" y="1447059"/>
          <a:ext cx="5131293" cy="5095783"/>
        </p:xfrm>
        <a:graphic>
          <a:graphicData uri="http://schemas.openxmlformats.org/drawingml/2006/table">
            <a:tbl>
              <a:tblPr firstRow="1" bandRow="1">
                <a:tableStyleId>{5C22544A-7EE6-4342-B048-85BDC9FD1C3A}</a:tableStyleId>
              </a:tblPr>
              <a:tblGrid>
                <a:gridCol w="5131293">
                  <a:extLst>
                    <a:ext uri="{9D8B030D-6E8A-4147-A177-3AD203B41FA5}">
                      <a16:colId xmlns:a16="http://schemas.microsoft.com/office/drawing/2014/main" val="20000"/>
                    </a:ext>
                  </a:extLst>
                </a:gridCol>
              </a:tblGrid>
              <a:tr h="5095783">
                <a:tc>
                  <a:txBody>
                    <a:bodyPr/>
                    <a:lstStyle/>
                    <a:p>
                      <a:pPr marL="285750" indent="-285750">
                        <a:buFont typeface="Arial" panose="020B0604020202020204" pitchFamily="34" charset="0"/>
                        <a:buChar char="•"/>
                      </a:pPr>
                      <a:r>
                        <a:rPr lang="en-IN" b="0" dirty="0">
                          <a:solidFill>
                            <a:schemeClr val="tx1"/>
                          </a:solidFill>
                          <a:latin typeface="Lucida Bright" panose="02040602050505020304" pitchFamily="18" charset="0"/>
                          <a:cs typeface="Arial" panose="020B0604020202020204" pitchFamily="34" charset="0"/>
                        </a:rPr>
                        <a:t>Discussions</a:t>
                      </a:r>
                      <a:r>
                        <a:rPr lang="en-IN" b="0" baseline="0" dirty="0">
                          <a:solidFill>
                            <a:schemeClr val="tx1"/>
                          </a:solidFill>
                          <a:latin typeface="Lucida Bright" panose="02040602050505020304" pitchFamily="18" charset="0"/>
                          <a:cs typeface="Arial" panose="020B0604020202020204" pitchFamily="34" charset="0"/>
                        </a:rPr>
                        <a:t> held with Cyclist Associations and fitness groups</a:t>
                      </a:r>
                    </a:p>
                    <a:p>
                      <a:pPr marL="285750" indent="-285750">
                        <a:buFont typeface="Arial" panose="020B0604020202020204" pitchFamily="34" charset="0"/>
                        <a:buChar char="•"/>
                      </a:pPr>
                      <a:endParaRPr lang="en-IN" b="0" baseline="0" dirty="0">
                        <a:solidFill>
                          <a:schemeClr val="tx1"/>
                        </a:solidFill>
                        <a:latin typeface="Lucida Bright" panose="02040602050505020304" pitchFamily="18" charset="0"/>
                        <a:cs typeface="Arial" panose="020B0604020202020204" pitchFamily="34" charset="0"/>
                      </a:endParaRPr>
                    </a:p>
                    <a:p>
                      <a:pPr marL="285750" indent="-285750">
                        <a:buFont typeface="Arial" panose="020B0604020202020204" pitchFamily="34" charset="0"/>
                        <a:buChar char="•"/>
                      </a:pPr>
                      <a:r>
                        <a:rPr lang="en-IN" b="0" dirty="0">
                          <a:latin typeface="Lucida Bright" panose="02040602050505020304" pitchFamily="18" charset="0"/>
                          <a:cs typeface="Arial" panose="020B0604020202020204" pitchFamily="34" charset="0"/>
                        </a:rPr>
                        <a:t>Site</a:t>
                      </a:r>
                      <a:r>
                        <a:rPr lang="en-IN" b="0" baseline="0" dirty="0">
                          <a:latin typeface="Lucida Bright" panose="02040602050505020304" pitchFamily="18" charset="0"/>
                          <a:cs typeface="Arial" panose="020B0604020202020204" pitchFamily="34" charset="0"/>
                        </a:rPr>
                        <a:t> visits with Aurangabad Municipal Corporation and Aurangabad Smart City Development Corporation Ltd Officials</a:t>
                      </a:r>
                    </a:p>
                    <a:p>
                      <a:pPr marL="0" indent="0">
                        <a:buFont typeface="Arial" panose="020B0604020202020204" pitchFamily="34" charset="0"/>
                        <a:buNone/>
                      </a:pPr>
                      <a:endParaRPr lang="en-IN" b="0" baseline="0" dirty="0">
                        <a:latin typeface="Lucida Bright" panose="02040602050505020304" pitchFamily="18" charset="0"/>
                        <a:cs typeface="Arial" panose="020B0604020202020204" pitchFamily="34" charset="0"/>
                      </a:endParaRPr>
                    </a:p>
                    <a:p>
                      <a:pPr marL="285750" indent="-285750">
                        <a:buFont typeface="Arial" panose="020B0604020202020204" pitchFamily="34" charset="0"/>
                        <a:buChar char="•"/>
                      </a:pPr>
                      <a:r>
                        <a:rPr lang="en-IN" b="0" baseline="0" dirty="0">
                          <a:solidFill>
                            <a:schemeClr val="tx1"/>
                          </a:solidFill>
                          <a:latin typeface="Lucida Bright" panose="02040602050505020304" pitchFamily="18" charset="0"/>
                          <a:cs typeface="Arial" panose="020B0604020202020204" pitchFamily="34" charset="0"/>
                        </a:rPr>
                        <a:t>One on one meets with shopkeepers and property owners</a:t>
                      </a:r>
                    </a:p>
                    <a:p>
                      <a:pPr marL="285750" indent="-285750">
                        <a:buFont typeface="Arial" panose="020B0604020202020204" pitchFamily="34" charset="0"/>
                        <a:buChar char="•"/>
                      </a:pPr>
                      <a:endParaRPr lang="en-IN" b="0" baseline="0" dirty="0">
                        <a:solidFill>
                          <a:schemeClr val="tx1"/>
                        </a:solidFill>
                        <a:latin typeface="Lucida Bright" panose="02040602050505020304" pitchFamily="18" charset="0"/>
                        <a:cs typeface="Arial" panose="020B0604020202020204" pitchFamily="34" charset="0"/>
                      </a:endParaRPr>
                    </a:p>
                    <a:p>
                      <a:pPr marL="285750" indent="-285750">
                        <a:buFont typeface="Arial" panose="020B0604020202020204" pitchFamily="34" charset="0"/>
                        <a:buChar char="•"/>
                      </a:pPr>
                      <a:r>
                        <a:rPr lang="en-IN" b="0" baseline="0" dirty="0">
                          <a:solidFill>
                            <a:schemeClr val="bg1"/>
                          </a:solidFill>
                          <a:latin typeface="Lucida Bright" panose="02040602050505020304" pitchFamily="18" charset="0"/>
                          <a:cs typeface="Arial" panose="020B0604020202020204" pitchFamily="34" charset="0"/>
                        </a:rPr>
                        <a:t>Discussed designs with traffic police officers on site</a:t>
                      </a:r>
                    </a:p>
                    <a:p>
                      <a:pPr marL="285750" indent="-285750">
                        <a:buFont typeface="Arial" panose="020B0604020202020204" pitchFamily="34" charset="0"/>
                        <a:buChar char="•"/>
                      </a:pPr>
                      <a:endParaRPr lang="en-IN" baseline="0" dirty="0">
                        <a:solidFill>
                          <a:schemeClr val="bg1"/>
                        </a:solidFill>
                      </a:endParaRPr>
                    </a:p>
                    <a:p>
                      <a:pPr marL="0" indent="0">
                        <a:buFont typeface="Arial" panose="020B0604020202020204" pitchFamily="34" charset="0"/>
                        <a:buNone/>
                      </a:pPr>
                      <a:endParaRPr lang="en-IN" baseline="0" dirty="0">
                        <a:solidFill>
                          <a:schemeClr val="tx1"/>
                        </a:solidFill>
                      </a:endParaRPr>
                    </a:p>
                    <a:p>
                      <a:pPr marL="0" indent="0">
                        <a:buFont typeface="Arial" panose="020B0604020202020204" pitchFamily="34" charset="0"/>
                        <a:buNone/>
                      </a:pPr>
                      <a:endParaRPr lang="en-IN" baseline="0" dirty="0">
                        <a:solidFill>
                          <a:schemeClr val="bg1"/>
                        </a:solidFill>
                      </a:endParaRPr>
                    </a:p>
                    <a:p>
                      <a:pPr marL="0" indent="0">
                        <a:buFont typeface="Arial" panose="020B0604020202020204" pitchFamily="34" charset="0"/>
                        <a:buNone/>
                      </a:pPr>
                      <a:endParaRPr lang="en-IN" dirty="0"/>
                    </a:p>
                  </a:txBody>
                  <a:tcPr>
                    <a:solidFill>
                      <a:schemeClr val="accent1"/>
                    </a:solidFill>
                  </a:tcPr>
                </a:tc>
                <a:extLst>
                  <a:ext uri="{0D108BD9-81ED-4DB2-BD59-A6C34878D82A}">
                    <a16:rowId xmlns:a16="http://schemas.microsoft.com/office/drawing/2014/main" val="10000"/>
                  </a:ext>
                </a:extLst>
              </a:tr>
            </a:tbl>
          </a:graphicData>
        </a:graphic>
      </p:graphicFrame>
      <p:sp>
        <p:nvSpPr>
          <p:cNvPr id="10" name="TextBox 9"/>
          <p:cNvSpPr txBox="1"/>
          <p:nvPr/>
        </p:nvSpPr>
        <p:spPr>
          <a:xfrm>
            <a:off x="5807676" y="4514335"/>
            <a:ext cx="313038" cy="369332"/>
          </a:xfrm>
          <a:prstGeom prst="rect">
            <a:avLst/>
          </a:prstGeom>
          <a:noFill/>
        </p:spPr>
        <p:txBody>
          <a:bodyPr wrap="square" rtlCol="0">
            <a:spAutoFit/>
          </a:bodyPr>
          <a:lstStyle/>
          <a:p>
            <a:r>
              <a:rPr lang="en-IN" dirty="0"/>
              <a:t>1</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2575" r="440"/>
          <a:stretch/>
        </p:blipFill>
        <p:spPr>
          <a:xfrm>
            <a:off x="5087437" y="1343034"/>
            <a:ext cx="4637903" cy="3140922"/>
          </a:xfrm>
          <a:prstGeom prst="rect">
            <a:avLst/>
          </a:prstGeom>
          <a:ln/>
        </p:spPr>
        <p:style>
          <a:lnRef idx="1">
            <a:schemeClr val="accent1"/>
          </a:lnRef>
          <a:fillRef idx="2">
            <a:schemeClr val="accent1"/>
          </a:fillRef>
          <a:effectRef idx="1">
            <a:schemeClr val="accent1"/>
          </a:effectRef>
          <a:fontRef idx="minor">
            <a:schemeClr val="dk1"/>
          </a:fontRef>
        </p:style>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1601" y="4087149"/>
            <a:ext cx="3183434" cy="2121460"/>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2" name="Content Placeholder 11">
            <a:extLst>
              <a:ext uri="{FF2B5EF4-FFF2-40B4-BE49-F238E27FC236}">
                <a16:creationId xmlns:a16="http://schemas.microsoft.com/office/drawing/2014/main" id="{27A10101-DCF8-4469-B66B-D85D1FEF02E4}"/>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721074" y="0"/>
            <a:ext cx="2299021" cy="4087149"/>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4979" t="18859" r="4066" b="43852"/>
          <a:stretch/>
        </p:blipFill>
        <p:spPr>
          <a:xfrm>
            <a:off x="8455035" y="3909730"/>
            <a:ext cx="3334510" cy="2948269"/>
          </a:xfrm>
          <a:prstGeom prst="round2DiagRect">
            <a:avLst>
              <a:gd name="adj1" fmla="val 16667"/>
              <a:gd name="adj2" fmla="val 0"/>
            </a:avLst>
          </a:prstGeom>
          <a:ln w="88900" cap="sq">
            <a:solidFill>
              <a:schemeClr val="accent2"/>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84641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89112-F86D-446F-AF8F-45FED1D5A9DD}"/>
              </a:ext>
            </a:extLst>
          </p:cNvPr>
          <p:cNvSpPr>
            <a:spLocks noGrp="1"/>
          </p:cNvSpPr>
          <p:nvPr>
            <p:ph type="title"/>
          </p:nvPr>
        </p:nvSpPr>
        <p:spPr/>
        <p:txBody>
          <a:bodyPr/>
          <a:lstStyle/>
          <a:p>
            <a:r>
              <a:rPr lang="en-US" b="1" dirty="0"/>
              <a:t>Brainstorming before designing</a:t>
            </a:r>
            <a:endParaRPr lang="en-IN" b="1" dirty="0"/>
          </a:p>
        </p:txBody>
      </p:sp>
      <p:pic>
        <p:nvPicPr>
          <p:cNvPr id="5" name="Content Placeholder 4">
            <a:extLst>
              <a:ext uri="{FF2B5EF4-FFF2-40B4-BE49-F238E27FC236}">
                <a16:creationId xmlns:a16="http://schemas.microsoft.com/office/drawing/2014/main" id="{8D2A6C9E-51B4-4F56-B0FE-A2157D9490F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6739" r="957" b="39016"/>
          <a:stretch/>
        </p:blipFill>
        <p:spPr>
          <a:xfrm>
            <a:off x="6476282" y="1331061"/>
            <a:ext cx="5690894" cy="4653179"/>
          </a:xfrm>
          <a:prstGeom prst="rect">
            <a:avLst/>
          </a:prstGeom>
          <a:ln w="127000" cap="sq">
            <a:solidFill>
              <a:schemeClr val="accent2"/>
            </a:solidFill>
            <a:miter lim="800000"/>
          </a:ln>
          <a:effectLst>
            <a:outerShdw blurRad="57150" dist="50800" dir="2700000" algn="tl" rotWithShape="0">
              <a:srgbClr val="000000">
                <a:alpha val="40000"/>
              </a:srgbClr>
            </a:outerShdw>
          </a:effectLst>
        </p:spPr>
      </p:pic>
      <p:pic>
        <p:nvPicPr>
          <p:cNvPr id="7" name="Picture 6">
            <a:extLst>
              <a:ext uri="{FF2B5EF4-FFF2-40B4-BE49-F238E27FC236}">
                <a16:creationId xmlns:a16="http://schemas.microsoft.com/office/drawing/2014/main" id="{E3CB4181-940D-49D0-884C-6D32861E7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5522"/>
            <a:ext cx="6264999" cy="505799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59660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Design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7509455"/>
              </p:ext>
            </p:extLst>
          </p:nvPr>
        </p:nvGraphicFramePr>
        <p:xfrm>
          <a:off x="677862" y="1269999"/>
          <a:ext cx="3951803" cy="5029200"/>
        </p:xfrm>
        <a:graphic>
          <a:graphicData uri="http://schemas.openxmlformats.org/drawingml/2006/table">
            <a:tbl>
              <a:tblPr firstRow="1" bandRow="1">
                <a:tableStyleId>{5C22544A-7EE6-4342-B048-85BDC9FD1C3A}</a:tableStyleId>
              </a:tblPr>
              <a:tblGrid>
                <a:gridCol w="3951803">
                  <a:extLst>
                    <a:ext uri="{9D8B030D-6E8A-4147-A177-3AD203B41FA5}">
                      <a16:colId xmlns:a16="http://schemas.microsoft.com/office/drawing/2014/main" val="20000"/>
                    </a:ext>
                  </a:extLst>
                </a:gridCol>
              </a:tblGrid>
              <a:tr h="4863437">
                <a:tc>
                  <a:txBody>
                    <a:bodyPr/>
                    <a:lstStyle/>
                    <a:p>
                      <a:pPr marL="0" indent="0">
                        <a:buFont typeface="Arial" panose="020B0604020202020204" pitchFamily="34" charset="0"/>
                        <a:buNone/>
                      </a:pPr>
                      <a:r>
                        <a:rPr lang="en-IN" baseline="0" dirty="0">
                          <a:solidFill>
                            <a:schemeClr val="tx1"/>
                          </a:solidFill>
                          <a:latin typeface="Lucida Bright" panose="02040602050505020304" pitchFamily="18" charset="0"/>
                        </a:rPr>
                        <a:t>The testing design allocates</a:t>
                      </a:r>
                    </a:p>
                    <a:p>
                      <a:pPr marL="0" indent="0">
                        <a:buFont typeface="Arial" panose="020B0604020202020204" pitchFamily="34" charset="0"/>
                        <a:buNone/>
                      </a:pPr>
                      <a:endParaRPr lang="en-IN" baseline="0" dirty="0">
                        <a:solidFill>
                          <a:schemeClr val="tx1"/>
                        </a:solidFill>
                        <a:latin typeface="Lucida Bright" panose="02040602050505020304" pitchFamily="18" charset="0"/>
                      </a:endParaRPr>
                    </a:p>
                    <a:p>
                      <a:pPr marL="285750" indent="-285750">
                        <a:buFont typeface="Arial" panose="020B0604020202020204" pitchFamily="34" charset="0"/>
                        <a:buChar char="•"/>
                      </a:pPr>
                      <a:r>
                        <a:rPr lang="en-IN" b="0" baseline="0" dirty="0">
                          <a:solidFill>
                            <a:schemeClr val="tx1"/>
                          </a:solidFill>
                          <a:latin typeface="Lucida Bright" panose="02040602050505020304" pitchFamily="18" charset="0"/>
                        </a:rPr>
                        <a:t>10 metres for carriageway</a:t>
                      </a:r>
                    </a:p>
                    <a:p>
                      <a:pPr marL="0" indent="0">
                        <a:buFont typeface="Arial" panose="020B0604020202020204" pitchFamily="34" charset="0"/>
                        <a:buNone/>
                      </a:pPr>
                      <a:endParaRPr lang="en-IN" b="0" baseline="0" dirty="0">
                        <a:solidFill>
                          <a:schemeClr val="tx1"/>
                        </a:solidFill>
                        <a:latin typeface="Lucida Bright" panose="02040602050505020304" pitchFamily="18" charset="0"/>
                      </a:endParaRPr>
                    </a:p>
                    <a:p>
                      <a:pPr marL="285750" indent="-285750">
                        <a:buFont typeface="Arial" panose="020B0604020202020204" pitchFamily="34" charset="0"/>
                        <a:buChar char="•"/>
                      </a:pPr>
                      <a:r>
                        <a:rPr lang="en-IN" b="0" baseline="0" dirty="0">
                          <a:solidFill>
                            <a:schemeClr val="tx1"/>
                          </a:solidFill>
                          <a:latin typeface="Lucida Bright" panose="02040602050505020304" pitchFamily="18" charset="0"/>
                        </a:rPr>
                        <a:t>2.5 metres for on Street parking </a:t>
                      </a:r>
                    </a:p>
                    <a:p>
                      <a:pPr marL="285750" indent="-285750">
                        <a:buFont typeface="Arial" panose="020B0604020202020204" pitchFamily="34" charset="0"/>
                        <a:buChar char="•"/>
                      </a:pPr>
                      <a:endParaRPr lang="en-IN" b="0" baseline="0" dirty="0">
                        <a:solidFill>
                          <a:schemeClr val="tx1"/>
                        </a:solidFill>
                        <a:latin typeface="Lucida Bright" panose="02040602050505020304" pitchFamily="18" charset="0"/>
                      </a:endParaRPr>
                    </a:p>
                    <a:p>
                      <a:pPr marL="285750" indent="-285750">
                        <a:buFont typeface="Arial" panose="020B0604020202020204" pitchFamily="34" charset="0"/>
                        <a:buChar char="•"/>
                      </a:pPr>
                      <a:r>
                        <a:rPr lang="en-IN" b="0" baseline="0" dirty="0">
                          <a:solidFill>
                            <a:schemeClr val="tx1"/>
                          </a:solidFill>
                          <a:latin typeface="Lucida Bright" panose="02040602050505020304" pitchFamily="18" charset="0"/>
                        </a:rPr>
                        <a:t>2.5 metres for cycle track</a:t>
                      </a:r>
                    </a:p>
                    <a:p>
                      <a:pPr marL="285750" indent="-285750">
                        <a:buFont typeface="Arial" panose="020B0604020202020204" pitchFamily="34" charset="0"/>
                        <a:buChar char="•"/>
                      </a:pPr>
                      <a:endParaRPr lang="en-IN" b="0" baseline="0" dirty="0">
                        <a:solidFill>
                          <a:schemeClr val="tx1"/>
                        </a:solidFill>
                        <a:latin typeface="Lucida Bright" panose="02040602050505020304" pitchFamily="18" charset="0"/>
                      </a:endParaRPr>
                    </a:p>
                    <a:p>
                      <a:pPr marL="285750" indent="-285750">
                        <a:buFont typeface="Arial" panose="020B0604020202020204" pitchFamily="34" charset="0"/>
                        <a:buChar char="•"/>
                      </a:pPr>
                      <a:r>
                        <a:rPr lang="en-IN" b="0" baseline="0" dirty="0">
                          <a:solidFill>
                            <a:schemeClr val="tx1"/>
                          </a:solidFill>
                          <a:latin typeface="Lucida Bright" panose="02040602050505020304" pitchFamily="18" charset="0"/>
                        </a:rPr>
                        <a:t>3.5 metres for pedestrians + hawkers</a:t>
                      </a:r>
                    </a:p>
                    <a:p>
                      <a:pPr marL="285750" indent="-285750">
                        <a:buFont typeface="Arial" panose="020B0604020202020204" pitchFamily="34" charset="0"/>
                        <a:buChar char="•"/>
                      </a:pPr>
                      <a:endParaRPr lang="en-IN" b="0" baseline="0" dirty="0">
                        <a:solidFill>
                          <a:schemeClr val="tx1"/>
                        </a:solidFill>
                        <a:latin typeface="Lucida Bright" panose="02040602050505020304" pitchFamily="18" charset="0"/>
                      </a:endParaRPr>
                    </a:p>
                    <a:p>
                      <a:pPr marL="285750" indent="-285750">
                        <a:buFont typeface="Arial" panose="020B0604020202020204" pitchFamily="34" charset="0"/>
                        <a:buChar char="•"/>
                      </a:pPr>
                      <a:r>
                        <a:rPr lang="en-IN" b="0" baseline="0" dirty="0">
                          <a:solidFill>
                            <a:schemeClr val="tx1"/>
                          </a:solidFill>
                          <a:latin typeface="Lucida Bright" panose="02040602050505020304" pitchFamily="18" charset="0"/>
                        </a:rPr>
                        <a:t>In the design, the on-street parking comes right after carriageway followed by on-street parking, followed by cycle track and then footpath</a:t>
                      </a:r>
                    </a:p>
                    <a:p>
                      <a:pPr marL="285750" indent="-285750">
                        <a:buFont typeface="Arial" panose="020B0604020202020204" pitchFamily="34" charset="0"/>
                        <a:buChar char="•"/>
                      </a:pPr>
                      <a:endParaRPr lang="en-IN" dirty="0">
                        <a:latin typeface="Lucida Bright" panose="02040602050505020304" pitchFamily="18" charset="0"/>
                      </a:endParaRPr>
                    </a:p>
                  </a:txBody>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9000"/>
                    </a14:imgEffect>
                    <a14:imgEffect>
                      <a14:saturation sat="107000"/>
                    </a14:imgEffect>
                    <a14:imgEffect>
                      <a14:brightnessContrast bright="-13000" contrast="56000"/>
                    </a14:imgEffect>
                  </a14:imgLayer>
                </a14:imgProps>
              </a:ext>
              <a:ext uri="{28A0092B-C50C-407E-A947-70E740481C1C}">
                <a14:useLocalDpi xmlns:a14="http://schemas.microsoft.com/office/drawing/2010/main" val="0"/>
              </a:ext>
            </a:extLst>
          </a:blip>
          <a:stretch>
            <a:fillRect/>
          </a:stretch>
        </p:blipFill>
        <p:spPr>
          <a:xfrm rot="16200000">
            <a:off x="5576173" y="-133655"/>
            <a:ext cx="5666625" cy="715313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92048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26076"/>
            <a:ext cx="8596668" cy="1320800"/>
          </a:xfrm>
        </p:spPr>
        <p:txBody>
          <a:bodyPr/>
          <a:lstStyle/>
          <a:p>
            <a:r>
              <a:rPr lang="en-IN" b="1" dirty="0"/>
              <a:t>Testing</a:t>
            </a:r>
          </a:p>
        </p:txBody>
      </p:sp>
      <p:graphicFrame>
        <p:nvGraphicFramePr>
          <p:cNvPr id="3" name="Table 2"/>
          <p:cNvGraphicFramePr>
            <a:graphicFrameLocks noGrp="1"/>
          </p:cNvGraphicFramePr>
          <p:nvPr>
            <p:extLst>
              <p:ext uri="{D42A27DB-BD31-4B8C-83A1-F6EECF244321}">
                <p14:modId xmlns:p14="http://schemas.microsoft.com/office/powerpoint/2010/main" val="320054966"/>
              </p:ext>
            </p:extLst>
          </p:nvPr>
        </p:nvGraphicFramePr>
        <p:xfrm>
          <a:off x="164756" y="1383957"/>
          <a:ext cx="4582091" cy="5029200"/>
        </p:xfrm>
        <a:graphic>
          <a:graphicData uri="http://schemas.openxmlformats.org/drawingml/2006/table">
            <a:tbl>
              <a:tblPr firstRow="1" bandRow="1">
                <a:tableStyleId>{5C22544A-7EE6-4342-B048-85BDC9FD1C3A}</a:tableStyleId>
              </a:tblPr>
              <a:tblGrid>
                <a:gridCol w="4582091">
                  <a:extLst>
                    <a:ext uri="{9D8B030D-6E8A-4147-A177-3AD203B41FA5}">
                      <a16:colId xmlns:a16="http://schemas.microsoft.com/office/drawing/2014/main" val="20000"/>
                    </a:ext>
                  </a:extLst>
                </a:gridCol>
              </a:tblGrid>
              <a:tr h="4992130">
                <a:tc>
                  <a:txBody>
                    <a:bodyPr/>
                    <a:lstStyle/>
                    <a:p>
                      <a:pPr marL="285750" indent="-285750">
                        <a:buFont typeface="Arial" panose="020B0604020202020204" pitchFamily="34" charset="0"/>
                        <a:buChar char="•"/>
                      </a:pPr>
                      <a:r>
                        <a:rPr lang="en-IN" dirty="0">
                          <a:solidFill>
                            <a:schemeClr val="tx1"/>
                          </a:solidFill>
                          <a:latin typeface="Lucida Bright" panose="02040602050505020304" pitchFamily="18" charset="0"/>
                        </a:rPr>
                        <a:t>300</a:t>
                      </a:r>
                      <a:r>
                        <a:rPr lang="en-IN" baseline="0" dirty="0">
                          <a:solidFill>
                            <a:schemeClr val="tx1"/>
                          </a:solidFill>
                          <a:latin typeface="Lucida Bright" panose="02040602050505020304" pitchFamily="18" charset="0"/>
                        </a:rPr>
                        <a:t> metre stretch was taken up for testing</a:t>
                      </a:r>
                    </a:p>
                    <a:p>
                      <a:pPr marL="285750" indent="-285750">
                        <a:buFont typeface="Arial" panose="020B0604020202020204" pitchFamily="34" charset="0"/>
                        <a:buChar char="•"/>
                      </a:pPr>
                      <a:endParaRPr lang="en-IN" baseline="0" dirty="0">
                        <a:solidFill>
                          <a:schemeClr val="tx1"/>
                        </a:solidFill>
                        <a:latin typeface="Lucida Bright" panose="02040602050505020304" pitchFamily="18" charset="0"/>
                      </a:endParaRPr>
                    </a:p>
                    <a:p>
                      <a:pPr marL="285750" indent="-285750">
                        <a:buFont typeface="Arial" panose="020B0604020202020204" pitchFamily="34" charset="0"/>
                        <a:buChar char="•"/>
                      </a:pPr>
                      <a:endParaRPr lang="en-IN" baseline="0" dirty="0">
                        <a:solidFill>
                          <a:schemeClr val="tx1"/>
                        </a:solidFill>
                        <a:latin typeface="Lucida Bright" panose="02040602050505020304" pitchFamily="18" charset="0"/>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dirty="0">
                          <a:solidFill>
                            <a:schemeClr val="tx1"/>
                          </a:solidFill>
                          <a:latin typeface="Lucida Bright" panose="02040602050505020304" pitchFamily="18" charset="0"/>
                        </a:rPr>
                        <a:t>Temporary</a:t>
                      </a:r>
                      <a:r>
                        <a:rPr lang="en-IN" baseline="0" dirty="0">
                          <a:solidFill>
                            <a:schemeClr val="tx1"/>
                          </a:solidFill>
                          <a:latin typeface="Lucida Bright" panose="02040602050505020304" pitchFamily="18" charset="0"/>
                        </a:rPr>
                        <a:t> marking done on 3-kilometre stretch by citizen volunteers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N" baseline="0" dirty="0">
                        <a:solidFill>
                          <a:schemeClr val="tx1"/>
                        </a:solidFill>
                        <a:latin typeface="Lucida Bright" panose="02040602050505020304" pitchFamily="18" charset="0"/>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N" dirty="0">
                        <a:solidFill>
                          <a:schemeClr val="tx1"/>
                        </a:solidFill>
                        <a:latin typeface="Lucida Bright" panose="02040602050505020304" pitchFamily="18" charset="0"/>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dirty="0">
                          <a:solidFill>
                            <a:schemeClr val="tx1"/>
                          </a:solidFill>
                          <a:latin typeface="Lucida Bright" panose="02040602050505020304" pitchFamily="18" charset="0"/>
                        </a:rPr>
                        <a:t>Later, we placed cones on the selected corridor</a:t>
                      </a:r>
                      <a:r>
                        <a:rPr lang="en-IN" baseline="0" dirty="0">
                          <a:solidFill>
                            <a:schemeClr val="tx1"/>
                          </a:solidFill>
                          <a:latin typeface="Lucida Bright" panose="02040602050505020304" pitchFamily="18" charset="0"/>
                        </a:rPr>
                        <a:t> stretch to test the design</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baseline="0" dirty="0">
                        <a:solidFill>
                          <a:schemeClr val="tx1"/>
                        </a:solidFill>
                        <a:latin typeface="Lucida Bright" panose="02040602050505020304" pitchFamily="18" charset="0"/>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baseline="0" dirty="0">
                        <a:solidFill>
                          <a:schemeClr val="tx1"/>
                        </a:solidFill>
                        <a:latin typeface="Lucida Bright" panose="02040602050505020304" pitchFamily="18" charset="0"/>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dirty="0">
                          <a:solidFill>
                            <a:schemeClr val="tx1"/>
                          </a:solidFill>
                          <a:latin typeface="Lucida Bright" panose="02040602050505020304" pitchFamily="18" charset="0"/>
                        </a:rPr>
                        <a:t>Joined</a:t>
                      </a:r>
                      <a:r>
                        <a:rPr lang="en-IN" baseline="0" dirty="0">
                          <a:solidFill>
                            <a:schemeClr val="tx1"/>
                          </a:solidFill>
                          <a:latin typeface="Lucida Bright" panose="02040602050505020304" pitchFamily="18" charset="0"/>
                        </a:rPr>
                        <a:t> the cones with flagging tape</a:t>
                      </a:r>
                      <a:endParaRPr lang="en-IN" dirty="0">
                        <a:solidFill>
                          <a:schemeClr val="tx1"/>
                        </a:solidFill>
                        <a:latin typeface="Lucida Bright" panose="02040602050505020304" pitchFamily="18" charset="0"/>
                      </a:endParaRPr>
                    </a:p>
                    <a:p>
                      <a:pPr marL="285750" indent="-285750">
                        <a:buFont typeface="Arial" panose="020B0604020202020204" pitchFamily="34" charset="0"/>
                        <a:buChar char="•"/>
                      </a:pPr>
                      <a:endParaRPr lang="en-IN" baseline="0" dirty="0">
                        <a:solidFill>
                          <a:schemeClr val="tx1"/>
                        </a:solidFill>
                        <a:latin typeface="Lucida Bright" panose="02040602050505020304" pitchFamily="18" charset="0"/>
                      </a:endParaRPr>
                    </a:p>
                    <a:p>
                      <a:pPr marL="285750" indent="-285750">
                        <a:buFont typeface="Arial" panose="020B0604020202020204" pitchFamily="34" charset="0"/>
                        <a:buChar char="•"/>
                      </a:pPr>
                      <a:endParaRPr lang="en-IN" dirty="0">
                        <a:solidFill>
                          <a:schemeClr val="tx1"/>
                        </a:solidFill>
                        <a:latin typeface="Lucida Bright" panose="02040602050505020304" pitchFamily="18" charset="0"/>
                      </a:endParaRPr>
                    </a:p>
                    <a:p>
                      <a:pPr marL="0" indent="0">
                        <a:buFont typeface="Wingdings" panose="05000000000000000000" pitchFamily="2" charset="2"/>
                        <a:buNone/>
                      </a:pPr>
                      <a:endParaRPr lang="en-IN" dirty="0"/>
                    </a:p>
                  </a:txBody>
                  <a:tcPr/>
                </a:tc>
                <a:extLst>
                  <a:ext uri="{0D108BD9-81ED-4DB2-BD59-A6C34878D82A}">
                    <a16:rowId xmlns:a16="http://schemas.microsoft.com/office/drawing/2014/main" val="10000"/>
                  </a:ext>
                </a:extLst>
              </a:tr>
            </a:tbl>
          </a:graphicData>
        </a:graphic>
      </p:graphicFrame>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1881" r="50301" b="277"/>
          <a:stretch/>
        </p:blipFill>
        <p:spPr>
          <a:xfrm>
            <a:off x="4800546" y="79023"/>
            <a:ext cx="4153983" cy="4312471"/>
          </a:xfrm>
          <a:prstGeom prst="rect">
            <a:avLst/>
          </a:prstGeom>
          <a:solidFill>
            <a:schemeClr val="accent1"/>
          </a:solidFill>
          <a:ln w="38100" cap="sq">
            <a:solidFill>
              <a:schemeClr val="accent2"/>
            </a:solidFill>
            <a:prstDash val="solid"/>
            <a:miter lim="800000"/>
          </a:ln>
          <a:effectLst>
            <a:outerShdw blurRad="50800" dist="38100" dir="2700000" algn="tl" rotWithShape="0">
              <a:srgbClr val="000000">
                <a:alpha val="43000"/>
              </a:srgbClr>
            </a:outerShdw>
          </a:effectLst>
        </p:spPr>
      </p:pic>
      <p:sp>
        <p:nvSpPr>
          <p:cNvPr id="15" name="Content Placeholder 14"/>
          <p:cNvSpPr>
            <a:spLocks noGrp="1"/>
          </p:cNvSpPr>
          <p:nvPr>
            <p:ph idx="1"/>
          </p:nvPr>
        </p:nvSpPr>
        <p:spPr/>
        <p:txBody>
          <a:bodyPr/>
          <a:lstStyle/>
          <a:p>
            <a:r>
              <a:rPr lang="en-IN" dirty="0"/>
              <a:t> </a:t>
            </a: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351" t="1322" r="16866"/>
          <a:stretch/>
        </p:blipFill>
        <p:spPr>
          <a:xfrm>
            <a:off x="8954530" y="531792"/>
            <a:ext cx="3272042" cy="2961051"/>
          </a:xfrm>
          <a:prstGeom prst="rect">
            <a:avLst/>
          </a:prstGeom>
          <a:ln>
            <a:solidFill>
              <a:schemeClr val="accent2"/>
            </a:solidFill>
          </a:ln>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r="4914" b="1665"/>
          <a:stretch/>
        </p:blipFill>
        <p:spPr>
          <a:xfrm>
            <a:off x="5230119" y="3107717"/>
            <a:ext cx="6961881" cy="38064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84651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Learnings </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79307" y="67112"/>
            <a:ext cx="5082250" cy="2989126"/>
          </a:xfrm>
          <a:prstGeom prst="rect">
            <a:avLst/>
          </a:prstGeom>
          <a:solidFill>
            <a:schemeClr val="accent1">
              <a:lumMod val="75000"/>
            </a:scheme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9" name="Table 8"/>
          <p:cNvGraphicFramePr>
            <a:graphicFrameLocks noGrp="1"/>
          </p:cNvGraphicFramePr>
          <p:nvPr>
            <p:extLst>
              <p:ext uri="{D42A27DB-BD31-4B8C-83A1-F6EECF244321}">
                <p14:modId xmlns:p14="http://schemas.microsoft.com/office/powerpoint/2010/main" val="1068997098"/>
              </p:ext>
            </p:extLst>
          </p:nvPr>
        </p:nvGraphicFramePr>
        <p:xfrm>
          <a:off x="74142" y="1268627"/>
          <a:ext cx="5280453" cy="5311758"/>
        </p:xfrm>
        <a:graphic>
          <a:graphicData uri="http://schemas.openxmlformats.org/drawingml/2006/table">
            <a:tbl>
              <a:tblPr firstRow="1" bandRow="1">
                <a:tableStyleId>{5C22544A-7EE6-4342-B048-85BDC9FD1C3A}</a:tableStyleId>
              </a:tblPr>
              <a:tblGrid>
                <a:gridCol w="5280453">
                  <a:extLst>
                    <a:ext uri="{9D8B030D-6E8A-4147-A177-3AD203B41FA5}">
                      <a16:colId xmlns:a16="http://schemas.microsoft.com/office/drawing/2014/main" val="20000"/>
                    </a:ext>
                  </a:extLst>
                </a:gridCol>
              </a:tblGrid>
              <a:tr h="5311758">
                <a:tc>
                  <a:txBody>
                    <a:bodyPr/>
                    <a:lstStyle/>
                    <a:p>
                      <a:pPr marL="342900" indent="-342900">
                        <a:buAutoNum type="arabicPeriod"/>
                      </a:pPr>
                      <a:r>
                        <a:rPr lang="en-IN" b="0" dirty="0">
                          <a:solidFill>
                            <a:schemeClr val="tx1"/>
                          </a:solidFill>
                          <a:latin typeface="Lucida Bright" panose="02040602050505020304" pitchFamily="18" charset="0"/>
                        </a:rPr>
                        <a:t>The</a:t>
                      </a:r>
                      <a:r>
                        <a:rPr lang="en-IN" b="0" baseline="0" dirty="0">
                          <a:solidFill>
                            <a:schemeClr val="tx1"/>
                          </a:solidFill>
                          <a:latin typeface="Lucida Bright" panose="02040602050505020304" pitchFamily="18" charset="0"/>
                        </a:rPr>
                        <a:t> cycle track, on-street parking cannot run uniformly throughout the stretch as some complexes need more parking than others</a:t>
                      </a:r>
                    </a:p>
                    <a:p>
                      <a:pPr marL="342900" indent="-342900">
                        <a:buAutoNum type="arabicPeriod"/>
                      </a:pPr>
                      <a:endParaRPr lang="en-IN" b="0" baseline="0" dirty="0">
                        <a:solidFill>
                          <a:schemeClr val="tx1"/>
                        </a:solidFill>
                        <a:latin typeface="Lucida Bright" panose="02040602050505020304" pitchFamily="18" charset="0"/>
                      </a:endParaRPr>
                    </a:p>
                    <a:p>
                      <a:pPr marL="342900" indent="-342900">
                        <a:buAutoNum type="arabicPeriod"/>
                      </a:pPr>
                      <a:r>
                        <a:rPr lang="en-IN" b="0" baseline="0" dirty="0">
                          <a:solidFill>
                            <a:schemeClr val="tx1"/>
                          </a:solidFill>
                          <a:latin typeface="Lucida Bright" panose="02040602050505020304" pitchFamily="18" charset="0"/>
                        </a:rPr>
                        <a:t>Two wheelers will have to be allowed to park on paved space </a:t>
                      </a:r>
                      <a:r>
                        <a:rPr lang="en-IN" b="0" baseline="0" dirty="0" err="1">
                          <a:solidFill>
                            <a:schemeClr val="tx1"/>
                          </a:solidFill>
                          <a:latin typeface="Lucida Bright" panose="02040602050505020304" pitchFamily="18" charset="0"/>
                        </a:rPr>
                        <a:t>infront</a:t>
                      </a:r>
                      <a:r>
                        <a:rPr lang="en-IN" b="0" baseline="0" dirty="0">
                          <a:solidFill>
                            <a:schemeClr val="tx1"/>
                          </a:solidFill>
                          <a:latin typeface="Lucida Bright" panose="02040602050505020304" pitchFamily="18" charset="0"/>
                        </a:rPr>
                        <a:t> of establishments</a:t>
                      </a:r>
                    </a:p>
                    <a:p>
                      <a:pPr marL="342900" indent="-342900">
                        <a:buAutoNum type="arabicPeriod"/>
                      </a:pPr>
                      <a:endParaRPr lang="en-IN" b="0" baseline="0" dirty="0">
                        <a:solidFill>
                          <a:schemeClr val="tx1"/>
                        </a:solidFill>
                        <a:latin typeface="Lucida Bright" panose="02040602050505020304" pitchFamily="18" charset="0"/>
                      </a:endParaRPr>
                    </a:p>
                    <a:p>
                      <a:pPr marL="342900" indent="-342900">
                        <a:buAutoNum type="arabicPeriod"/>
                      </a:pPr>
                      <a:r>
                        <a:rPr lang="en-IN" b="0" baseline="0" dirty="0">
                          <a:solidFill>
                            <a:schemeClr val="tx1"/>
                          </a:solidFill>
                          <a:latin typeface="Lucida Bright" panose="02040602050505020304" pitchFamily="18" charset="0"/>
                        </a:rPr>
                        <a:t>Cars can be given parallel on-street parking right next to carriageway</a:t>
                      </a:r>
                    </a:p>
                    <a:p>
                      <a:pPr marL="342900" indent="-342900">
                        <a:buAutoNum type="arabicPeriod"/>
                      </a:pPr>
                      <a:endParaRPr lang="en-IN" b="0" baseline="0" dirty="0">
                        <a:solidFill>
                          <a:schemeClr val="tx1"/>
                        </a:solidFill>
                        <a:latin typeface="Lucida Bright" panose="02040602050505020304" pitchFamily="18" charset="0"/>
                      </a:endParaRPr>
                    </a:p>
                    <a:p>
                      <a:pPr marL="342900" indent="-342900">
                        <a:buAutoNum type="arabicPeriod"/>
                      </a:pPr>
                      <a:r>
                        <a:rPr lang="en-IN" b="0" baseline="0" dirty="0">
                          <a:solidFill>
                            <a:schemeClr val="tx1"/>
                          </a:solidFill>
                          <a:latin typeface="Lucida Bright" panose="02040602050505020304" pitchFamily="18" charset="0"/>
                        </a:rPr>
                        <a:t>Signage will have to be given at an elevation. People tend to ignore  cycle track marking on road.</a:t>
                      </a:r>
                    </a:p>
                    <a:p>
                      <a:pPr marL="342900" indent="-342900">
                        <a:buAutoNum type="arabicPeriod"/>
                      </a:pPr>
                      <a:endParaRPr lang="en-IN" b="0" baseline="0" dirty="0">
                        <a:solidFill>
                          <a:schemeClr val="tx1"/>
                        </a:solidFill>
                        <a:latin typeface="Lucida Bright" panose="02040602050505020304" pitchFamily="18" charset="0"/>
                      </a:endParaRPr>
                    </a:p>
                    <a:p>
                      <a:pPr marL="342900" indent="-342900">
                        <a:buAutoNum type="arabicPeriod"/>
                      </a:pPr>
                      <a:r>
                        <a:rPr lang="en-IN" b="0" baseline="0" dirty="0">
                          <a:solidFill>
                            <a:schemeClr val="tx1"/>
                          </a:solidFill>
                          <a:latin typeface="Lucida Bright" panose="02040602050505020304" pitchFamily="18" charset="0"/>
                        </a:rPr>
                        <a:t>Hawkers’ sharing the space will face each other and not road </a:t>
                      </a:r>
                    </a:p>
                  </a:txBody>
                  <a:tcPr/>
                </a:tc>
                <a:extLst>
                  <a:ext uri="{0D108BD9-81ED-4DB2-BD59-A6C34878D82A}">
                    <a16:rowId xmlns:a16="http://schemas.microsoft.com/office/drawing/2014/main" val="10000"/>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9307" y="3166654"/>
            <a:ext cx="6046573" cy="340119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0293442" y="701879"/>
            <a:ext cx="1040085" cy="2062103"/>
          </a:xfrm>
          <a:prstGeom prst="rect">
            <a:avLst/>
          </a:prstGeom>
          <a:solidFill>
            <a:schemeClr val="accent4">
              <a:lumMod val="60000"/>
              <a:lumOff val="40000"/>
            </a:schemeClr>
          </a:solidFill>
        </p:spPr>
        <p:txBody>
          <a:bodyPr wrap="square" rtlCol="0">
            <a:spAutoFit/>
          </a:bodyPr>
          <a:lstStyle/>
          <a:p>
            <a:r>
              <a:rPr lang="en-IN" sz="1600" b="1" dirty="0"/>
              <a:t>Absence of signage fails the very purpose of cycle track</a:t>
            </a:r>
          </a:p>
        </p:txBody>
      </p:sp>
      <p:sp>
        <p:nvSpPr>
          <p:cNvPr id="10" name="Down Arrow 9"/>
          <p:cNvSpPr/>
          <p:nvPr/>
        </p:nvSpPr>
        <p:spPr>
          <a:xfrm rot="5400000">
            <a:off x="9664267" y="1476463"/>
            <a:ext cx="637563" cy="620786"/>
          </a:xfrm>
          <a:prstGeom prst="downArrow">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ight Arrow 12"/>
          <p:cNvSpPr/>
          <p:nvPr/>
        </p:nvSpPr>
        <p:spPr>
          <a:xfrm rot="16200000">
            <a:off x="9764785" y="5712903"/>
            <a:ext cx="360727" cy="427838"/>
          </a:xfrm>
          <a:prstGeom prst="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9274001" y="6048463"/>
            <a:ext cx="2747423" cy="830997"/>
          </a:xfrm>
          <a:prstGeom prst="rect">
            <a:avLst/>
          </a:prstGeom>
          <a:solidFill>
            <a:schemeClr val="accent3">
              <a:lumMod val="60000"/>
              <a:lumOff val="40000"/>
            </a:schemeClr>
          </a:solidFill>
        </p:spPr>
        <p:txBody>
          <a:bodyPr wrap="square" rtlCol="0">
            <a:spAutoFit/>
          </a:bodyPr>
          <a:lstStyle/>
          <a:p>
            <a:r>
              <a:rPr lang="en-IN" sz="1600" b="1" dirty="0"/>
              <a:t>Different buildings have different parking requirements</a:t>
            </a:r>
          </a:p>
        </p:txBody>
      </p:sp>
    </p:spTree>
    <p:extLst>
      <p:ext uri="{BB962C8B-B14F-4D97-AF65-F5344CB8AC3E}">
        <p14:creationId xmlns:p14="http://schemas.microsoft.com/office/powerpoint/2010/main" val="115432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Next step</a:t>
            </a:r>
          </a:p>
        </p:txBody>
      </p:sp>
      <p:sp>
        <p:nvSpPr>
          <p:cNvPr id="3" name="Content Placeholder 2"/>
          <p:cNvSpPr>
            <a:spLocks noGrp="1"/>
          </p:cNvSpPr>
          <p:nvPr>
            <p:ph idx="1"/>
          </p:nvPr>
        </p:nvSpPr>
        <p:spPr>
          <a:xfrm>
            <a:off x="296562" y="1276865"/>
            <a:ext cx="10544433" cy="5313405"/>
          </a:xfrm>
          <a:solidFill>
            <a:srgbClr val="92D050"/>
          </a:solidFill>
        </p:spPr>
        <p:txBody>
          <a:bodyPr>
            <a:normAutofit fontScale="85000" lnSpcReduction="20000"/>
          </a:bodyPr>
          <a:lstStyle/>
          <a:p>
            <a:r>
              <a:rPr lang="en-IN" sz="2400" dirty="0">
                <a:solidFill>
                  <a:schemeClr val="tx1"/>
                </a:solidFill>
                <a:latin typeface="Lucida Bright" panose="02040602050505020304" pitchFamily="18" charset="0"/>
              </a:rPr>
              <a:t>Implementing the modified design to the pilot stretch</a:t>
            </a:r>
          </a:p>
          <a:p>
            <a:pPr marL="0" indent="0">
              <a:buNone/>
            </a:pPr>
            <a:endParaRPr lang="en-IN" sz="2400" dirty="0">
              <a:solidFill>
                <a:schemeClr val="tx1"/>
              </a:solidFill>
              <a:latin typeface="Lucida Bright" panose="02040602050505020304" pitchFamily="18" charset="0"/>
            </a:endParaRPr>
          </a:p>
          <a:p>
            <a:r>
              <a:rPr lang="en-IN" sz="2400" dirty="0">
                <a:solidFill>
                  <a:schemeClr val="tx1"/>
                </a:solidFill>
                <a:latin typeface="Lucida Bright" panose="02040602050505020304" pitchFamily="18" charset="0"/>
              </a:rPr>
              <a:t>On-Street parking will be removed from the spots where the road tapers leaving space for only cycle track and footpath</a:t>
            </a:r>
          </a:p>
          <a:p>
            <a:pPr marL="0" indent="0">
              <a:buNone/>
            </a:pPr>
            <a:endParaRPr lang="en-IN" sz="2400" dirty="0">
              <a:solidFill>
                <a:schemeClr val="tx1"/>
              </a:solidFill>
              <a:latin typeface="Lucida Bright" panose="02040602050505020304" pitchFamily="18" charset="0"/>
            </a:endParaRPr>
          </a:p>
          <a:p>
            <a:r>
              <a:rPr lang="en-IN" sz="2400" dirty="0">
                <a:solidFill>
                  <a:schemeClr val="tx1"/>
                </a:solidFill>
                <a:latin typeface="Lucida Bright" panose="02040602050505020304" pitchFamily="18" charset="0"/>
              </a:rPr>
              <a:t>Signage denoting cycle track, no parking/ on street parking, turns to be installed along the line of bollard</a:t>
            </a:r>
          </a:p>
          <a:p>
            <a:pPr marL="0" indent="0">
              <a:buNone/>
            </a:pPr>
            <a:endParaRPr lang="en-IN" sz="2400" dirty="0">
              <a:solidFill>
                <a:schemeClr val="tx1"/>
              </a:solidFill>
              <a:latin typeface="Lucida Bright" panose="02040602050505020304" pitchFamily="18" charset="0"/>
            </a:endParaRPr>
          </a:p>
          <a:p>
            <a:r>
              <a:rPr lang="en-US" sz="2400" dirty="0">
                <a:solidFill>
                  <a:schemeClr val="tx1"/>
                </a:solidFill>
                <a:latin typeface="Lucida Bright" panose="02040602050505020304" pitchFamily="18" charset="0"/>
              </a:rPr>
              <a:t>Bicycle box to be painted at the turns to safeguard cyclists against speeding vehicles as they turn</a:t>
            </a:r>
          </a:p>
          <a:p>
            <a:endParaRPr lang="en-US" sz="2400" dirty="0">
              <a:solidFill>
                <a:schemeClr val="tx1"/>
              </a:solidFill>
              <a:latin typeface="Lucida Bright" panose="02040602050505020304" pitchFamily="18" charset="0"/>
            </a:endParaRPr>
          </a:p>
          <a:p>
            <a:r>
              <a:rPr lang="en-US" sz="2400" dirty="0">
                <a:solidFill>
                  <a:schemeClr val="tx1"/>
                </a:solidFill>
                <a:latin typeface="Lucida Bright" panose="02040602050505020304" pitchFamily="18" charset="0"/>
              </a:rPr>
              <a:t>Bollards to be installed perpendicular to the cycle track to prevent vehicles to enter the cycle track</a:t>
            </a:r>
            <a:endParaRPr lang="en-US" sz="1200" dirty="0">
              <a:solidFill>
                <a:schemeClr val="tx1"/>
              </a:solidFill>
              <a:latin typeface="Lucida Bright" panose="02040602050505020304" pitchFamily="18" charset="0"/>
            </a:endParaRPr>
          </a:p>
          <a:p>
            <a:pPr marL="0" indent="0">
              <a:buNone/>
            </a:pPr>
            <a:endParaRPr lang="en-US" dirty="0">
              <a:solidFill>
                <a:schemeClr val="tx1"/>
              </a:solidFill>
              <a:latin typeface="Lucida Bright" panose="02040602050505020304" pitchFamily="18" charset="0"/>
            </a:endParaRPr>
          </a:p>
          <a:p>
            <a:pPr marL="0" indent="0">
              <a:buNone/>
            </a:pPr>
            <a:r>
              <a:rPr lang="en-IN" dirty="0">
                <a:latin typeface="Lucida Bright" panose="02040602050505020304" pitchFamily="18" charset="0"/>
              </a:rPr>
              <a:t> </a:t>
            </a:r>
          </a:p>
        </p:txBody>
      </p:sp>
    </p:spTree>
    <p:extLst>
      <p:ext uri="{BB962C8B-B14F-4D97-AF65-F5344CB8AC3E}">
        <p14:creationId xmlns:p14="http://schemas.microsoft.com/office/powerpoint/2010/main" val="989601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Neighbourhood </a:t>
            </a:r>
          </a:p>
        </p:txBody>
      </p:sp>
      <p:sp>
        <p:nvSpPr>
          <p:cNvPr id="3" name="Content Placeholder 2"/>
          <p:cNvSpPr>
            <a:spLocks noGrp="1"/>
          </p:cNvSpPr>
          <p:nvPr>
            <p:ph idx="1"/>
          </p:nvPr>
        </p:nvSpPr>
        <p:spPr>
          <a:xfrm>
            <a:off x="677334" y="1514732"/>
            <a:ext cx="4910493" cy="4599740"/>
          </a:xfrm>
          <a:solidFill>
            <a:schemeClr val="accent1">
              <a:lumMod val="75000"/>
            </a:schemeClr>
          </a:solidFill>
        </p:spPr>
        <p:txBody>
          <a:bodyPr>
            <a:normAutofit lnSpcReduction="10000"/>
          </a:bodyPr>
          <a:lstStyle/>
          <a:p>
            <a:r>
              <a:rPr lang="en-IN" dirty="0">
                <a:solidFill>
                  <a:schemeClr val="tx1"/>
                </a:solidFill>
                <a:latin typeface="Lucida Bright" panose="02040602050505020304" pitchFamily="18" charset="0"/>
              </a:rPr>
              <a:t>Connaught Place is selected for neighbourhood pilot</a:t>
            </a:r>
          </a:p>
          <a:p>
            <a:endParaRPr lang="en-IN" dirty="0">
              <a:solidFill>
                <a:schemeClr val="tx1"/>
              </a:solidFill>
              <a:latin typeface="Lucida Bright" panose="02040602050505020304" pitchFamily="18" charset="0"/>
            </a:endParaRPr>
          </a:p>
          <a:p>
            <a:r>
              <a:rPr lang="en-IN" dirty="0">
                <a:solidFill>
                  <a:schemeClr val="tx1"/>
                </a:solidFill>
                <a:latin typeface="Lucida Bright" panose="02040602050505020304" pitchFamily="18" charset="0"/>
              </a:rPr>
              <a:t>The area is 4.5 </a:t>
            </a:r>
            <a:r>
              <a:rPr lang="en-IN" dirty="0" err="1">
                <a:solidFill>
                  <a:schemeClr val="tx1"/>
                </a:solidFill>
                <a:latin typeface="Lucida Bright" panose="02040602050505020304" pitchFamily="18" charset="0"/>
              </a:rPr>
              <a:t>sq</a:t>
            </a:r>
            <a:r>
              <a:rPr lang="en-IN" dirty="0">
                <a:solidFill>
                  <a:schemeClr val="tx1"/>
                </a:solidFill>
                <a:latin typeface="Lucida Bright" panose="02040602050505020304" pitchFamily="18" charset="0"/>
              </a:rPr>
              <a:t> km </a:t>
            </a:r>
          </a:p>
          <a:p>
            <a:endParaRPr lang="en-IN" dirty="0">
              <a:solidFill>
                <a:schemeClr val="tx1"/>
              </a:solidFill>
              <a:latin typeface="Lucida Bright" panose="02040602050505020304" pitchFamily="18" charset="0"/>
            </a:endParaRPr>
          </a:p>
          <a:p>
            <a:r>
              <a:rPr lang="en-IN" dirty="0">
                <a:solidFill>
                  <a:schemeClr val="tx1"/>
                </a:solidFill>
                <a:latin typeface="Lucida Bright" panose="02040602050505020304" pitchFamily="18" charset="0"/>
              </a:rPr>
              <a:t>It has commercial as well as residential zone</a:t>
            </a:r>
          </a:p>
          <a:p>
            <a:endParaRPr lang="en-IN" dirty="0">
              <a:solidFill>
                <a:schemeClr val="tx1"/>
              </a:solidFill>
              <a:latin typeface="Lucida Bright" panose="02040602050505020304" pitchFamily="18" charset="0"/>
            </a:endParaRPr>
          </a:p>
          <a:p>
            <a:r>
              <a:rPr lang="en-IN" dirty="0">
                <a:solidFill>
                  <a:schemeClr val="tx1"/>
                </a:solidFill>
                <a:latin typeface="Lucida Bright" panose="02040602050505020304" pitchFamily="18" charset="0"/>
              </a:rPr>
              <a:t>The unorganised parking is a major concern in the area</a:t>
            </a:r>
          </a:p>
          <a:p>
            <a:endParaRPr lang="en-IN" dirty="0">
              <a:solidFill>
                <a:schemeClr val="tx1"/>
              </a:solidFill>
              <a:latin typeface="Lucida Bright" panose="02040602050505020304" pitchFamily="18" charset="0"/>
            </a:endParaRPr>
          </a:p>
          <a:p>
            <a:r>
              <a:rPr lang="en-IN" dirty="0">
                <a:solidFill>
                  <a:schemeClr val="tx1"/>
                </a:solidFill>
                <a:latin typeface="Lucida Bright" panose="02040602050505020304" pitchFamily="18" charset="0"/>
              </a:rPr>
              <a:t>The haphazard parking makes it inconvenient for the cyclists</a:t>
            </a:r>
          </a:p>
          <a:p>
            <a:pPr marL="0" indent="0">
              <a:buNone/>
            </a:pPr>
            <a:endParaRPr lang="en-IN" dirty="0">
              <a:solidFill>
                <a:schemeClr val="tx1"/>
              </a:solidFill>
              <a:latin typeface="Lucida Bright" panose="02040602050505020304" pitchFamily="18" charset="0"/>
            </a:endParaRPr>
          </a:p>
          <a:p>
            <a:endParaRPr lang="en-IN" dirty="0">
              <a:solidFill>
                <a:schemeClr val="tx1"/>
              </a:solidFill>
              <a:latin typeface="Lucida Bright" panose="020406020505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571" y="1514732"/>
            <a:ext cx="3686175" cy="4191000"/>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9027681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747</TotalTime>
  <Words>606</Words>
  <Application>Microsoft Office PowerPoint</Application>
  <PresentationFormat>Widescreen</PresentationFormat>
  <Paragraphs>121</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Bookman Old Style</vt:lpstr>
      <vt:lpstr>Copperplate Gothic Bold</vt:lpstr>
      <vt:lpstr>Lucida Bright</vt:lpstr>
      <vt:lpstr>Trebuchet MS</vt:lpstr>
      <vt:lpstr>Wingdings</vt:lpstr>
      <vt:lpstr>Wingdings 3</vt:lpstr>
      <vt:lpstr>Facet</vt:lpstr>
      <vt:lpstr>Online Workshop 7 Towards the first milestone</vt:lpstr>
      <vt:lpstr>Corridor for pilot</vt:lpstr>
      <vt:lpstr>Involving Stakeholders </vt:lpstr>
      <vt:lpstr>Brainstorming before designing</vt:lpstr>
      <vt:lpstr>Design </vt:lpstr>
      <vt:lpstr>Testing</vt:lpstr>
      <vt:lpstr>Learnings </vt:lpstr>
      <vt:lpstr>Next step</vt:lpstr>
      <vt:lpstr>Neighbourhood </vt:lpstr>
      <vt:lpstr>Interventions</vt:lpstr>
      <vt:lpstr>Timelines</vt:lpstr>
      <vt:lpstr>Innovations</vt:lpstr>
      <vt:lpstr>Budget estimation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INTEL</dc:creator>
  <cp:lastModifiedBy>Rushikesh Ingle</cp:lastModifiedBy>
  <cp:revision>44</cp:revision>
  <dcterms:created xsi:type="dcterms:W3CDTF">2020-12-20T10:31:03Z</dcterms:created>
  <dcterms:modified xsi:type="dcterms:W3CDTF">2020-12-23T09:31:06Z</dcterms:modified>
</cp:coreProperties>
</file>